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3" r:id="rId3"/>
    <p:sldId id="274" r:id="rId4"/>
    <p:sldId id="278" r:id="rId5"/>
    <p:sldId id="277" r:id="rId6"/>
    <p:sldId id="288" r:id="rId7"/>
    <p:sldId id="279" r:id="rId8"/>
    <p:sldId id="282" r:id="rId9"/>
    <p:sldId id="286" r:id="rId10"/>
    <p:sldId id="281" r:id="rId11"/>
    <p:sldId id="280" r:id="rId12"/>
    <p:sldId id="257" r:id="rId13"/>
    <p:sldId id="256" r:id="rId14"/>
    <p:sldId id="293" r:id="rId15"/>
    <p:sldId id="289" r:id="rId16"/>
    <p:sldId id="290" r:id="rId17"/>
    <p:sldId id="291"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3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62D03-4AA4-4839-B6D1-BD4434F792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7A86A8-41AA-4983-933D-08F987B86C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AAAD01-96A5-4023-B399-2C0498A17392}"/>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7C62D63B-122F-4565-8E33-3335B7D55E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7531C4F-F284-457D-917D-89E3C18B6770}"/>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263520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A0C3-FC3A-4054-B8D3-E7A3E08D3B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5BFF47-4A6A-412B-8872-8AA443E113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223755-FE41-42C0-999B-5C75F847CC17}"/>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21B30524-3D0B-4905-AB90-84689AA724D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C3A4750-08E2-4BB2-8134-B20930BF7FB0}"/>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4039730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2EC0EB-A2FE-45A1-99CF-5161D1241F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393A6C-47B9-4369-99DE-E6091B48D7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3346A9-4C15-4D0F-8D81-1116A4DAAA39}"/>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3A5F5954-0BC6-4771-A414-BDC9A32C395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9283FC4-5E7E-4C5A-8549-A89BD394A1CC}"/>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249073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7D26-15C7-4603-982D-C3362399EF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1764E4-DDBA-49DF-9BC1-C27107CFD1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439103-77EB-4DF6-AA7B-E16EE55D4211}"/>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6F204E5E-E018-496C-A13E-58E04209ED2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E7A9199-B510-469E-A1F0-8EF4CF8FABA5}"/>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246142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1DB6-F802-464E-810D-980FDC111D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22DE1E-8600-44CF-9198-DD361A0BA8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28537F-F4D6-4FCC-B43C-9921BB91FCB6}"/>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085ABF91-5C00-41B5-BD6F-CCE763826C5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995DE61-5CD3-4020-9393-432AC47E431B}"/>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1971813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B250A-1A94-4AFE-B70F-F03F15D2B3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C64252-1ACE-4949-BC3D-E9F6ACA87FD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B44ED6E-C2F1-4630-BD4C-EB828FF8E2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8858C7-024C-4570-8DA5-CDA2829F90DD}"/>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6" name="Footer Placeholder 5">
            <a:extLst>
              <a:ext uri="{FF2B5EF4-FFF2-40B4-BE49-F238E27FC236}">
                <a16:creationId xmlns:a16="http://schemas.microsoft.com/office/drawing/2014/main" id="{3E97409A-F024-4C94-BC28-4CAFAA7AFF9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7586D00-F8BD-4951-B167-BD3FA6B3A651}"/>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1479600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BD660-4C11-4B1E-AAC6-DB4B3DD66BB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40ED87-0E75-425C-943B-4EA0C39CD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7568B8-9DDC-4435-87E9-58717289A5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E1C879-855D-4574-BC68-E422DED70C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C6F8F5F-1F28-47FB-816C-FEE1E2DF2FD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908572-5201-4C7B-8E59-AFD0EEC63247}"/>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8" name="Footer Placeholder 7">
            <a:extLst>
              <a:ext uri="{FF2B5EF4-FFF2-40B4-BE49-F238E27FC236}">
                <a16:creationId xmlns:a16="http://schemas.microsoft.com/office/drawing/2014/main" id="{2AA8D60E-DBD8-4951-B8DF-7B4D18B8E2D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7172696-61D0-4EB2-A655-1DA9A6CB9264}"/>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32532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F6125-9A59-4B8D-9E5A-168F402DB2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1022853-7C91-42F8-AB0E-4BCF0EEEDABA}"/>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4" name="Footer Placeholder 3">
            <a:extLst>
              <a:ext uri="{FF2B5EF4-FFF2-40B4-BE49-F238E27FC236}">
                <a16:creationId xmlns:a16="http://schemas.microsoft.com/office/drawing/2014/main" id="{A5A0C162-813F-4F21-962B-EC077A631C1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0E78B4A-ECDA-4E2D-AEDC-A6D9A54903FA}"/>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179683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6A43E7-3830-4A69-BB3A-20D0CDE9A914}"/>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3" name="Footer Placeholder 2">
            <a:extLst>
              <a:ext uri="{FF2B5EF4-FFF2-40B4-BE49-F238E27FC236}">
                <a16:creationId xmlns:a16="http://schemas.microsoft.com/office/drawing/2014/main" id="{74E1F112-DFF7-44D7-B4BE-3882780E5E1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DE5EAE6-8077-4D3F-A9FB-00577B180A3C}"/>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120874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CB9D3-C5FB-4335-AE3E-8FFF794A24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38CB04-3AB1-4A2F-AF85-3D499D893D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2B70A9-BFB9-4861-B62B-2E6D1986DC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A1E39A-86F6-4345-ABE7-F771C58AE2FF}"/>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6" name="Footer Placeholder 5">
            <a:extLst>
              <a:ext uri="{FF2B5EF4-FFF2-40B4-BE49-F238E27FC236}">
                <a16:creationId xmlns:a16="http://schemas.microsoft.com/office/drawing/2014/main" id="{90E31801-04A8-485F-AA79-42790DBA464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2C04E03-EFC7-44B2-96AC-72A360B2F260}"/>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207182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BADB-F2F2-46EB-9270-24516DF81E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833E8A-6A61-4106-BFB8-897F919D2F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466EA10C-B751-41CA-9D28-11723FD142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475358-0C7B-4613-8A7D-41B44108CC92}"/>
              </a:ext>
            </a:extLst>
          </p:cNvPr>
          <p:cNvSpPr>
            <a:spLocks noGrp="1"/>
          </p:cNvSpPr>
          <p:nvPr>
            <p:ph type="dt" sz="half" idx="10"/>
          </p:nvPr>
        </p:nvSpPr>
        <p:spPr/>
        <p:txBody>
          <a:bodyPr/>
          <a:lstStyle/>
          <a:p>
            <a:fld id="{D9AD86EB-76B5-4706-BF36-5234E7BE051C}" type="datetimeFigureOut">
              <a:rPr lang="en-GB" smtClean="0"/>
              <a:t>03/05/2022</a:t>
            </a:fld>
            <a:endParaRPr lang="en-GB" dirty="0"/>
          </a:p>
        </p:txBody>
      </p:sp>
      <p:sp>
        <p:nvSpPr>
          <p:cNvPr id="6" name="Footer Placeholder 5">
            <a:extLst>
              <a:ext uri="{FF2B5EF4-FFF2-40B4-BE49-F238E27FC236}">
                <a16:creationId xmlns:a16="http://schemas.microsoft.com/office/drawing/2014/main" id="{02174B30-72E7-4240-AF1B-E0AAE7059FD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2268491-1A78-4683-9281-8A6BA0F1DDAD}"/>
              </a:ext>
            </a:extLst>
          </p:cNvPr>
          <p:cNvSpPr>
            <a:spLocks noGrp="1"/>
          </p:cNvSpPr>
          <p:nvPr>
            <p:ph type="sldNum" sz="quarter" idx="12"/>
          </p:nvPr>
        </p:nvSpPr>
        <p:spPr/>
        <p:txBody>
          <a:bodyPr/>
          <a:lstStyle/>
          <a:p>
            <a:fld id="{EC6C97F8-E9F3-44AE-A5F5-944EF50F6C84}" type="slidenum">
              <a:rPr lang="en-GB" smtClean="0"/>
              <a:t>‹#›</a:t>
            </a:fld>
            <a:endParaRPr lang="en-GB" dirty="0"/>
          </a:p>
        </p:txBody>
      </p:sp>
    </p:spTree>
    <p:extLst>
      <p:ext uri="{BB962C8B-B14F-4D97-AF65-F5344CB8AC3E}">
        <p14:creationId xmlns:p14="http://schemas.microsoft.com/office/powerpoint/2010/main" val="93933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1EBDD4-4410-4DFD-AE8A-1C225C74E9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50A7E6-7E15-449A-B178-387950DD21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8F9672-B7F7-461D-8D2C-91EB03BD6D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D86EB-76B5-4706-BF36-5234E7BE051C}" type="datetimeFigureOut">
              <a:rPr lang="en-GB" smtClean="0"/>
              <a:t>03/05/2022</a:t>
            </a:fld>
            <a:endParaRPr lang="en-GB" dirty="0"/>
          </a:p>
        </p:txBody>
      </p:sp>
      <p:sp>
        <p:nvSpPr>
          <p:cNvPr id="5" name="Footer Placeholder 4">
            <a:extLst>
              <a:ext uri="{FF2B5EF4-FFF2-40B4-BE49-F238E27FC236}">
                <a16:creationId xmlns:a16="http://schemas.microsoft.com/office/drawing/2014/main" id="{7E4792D3-350C-407E-A43D-BDB5BAF72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9122418-3ADA-4B98-819E-AC6DEBD2C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C97F8-E9F3-44AE-A5F5-944EF50F6C84}" type="slidenum">
              <a:rPr lang="en-GB" smtClean="0"/>
              <a:t>‹#›</a:t>
            </a:fld>
            <a:endParaRPr lang="en-GB" dirty="0"/>
          </a:p>
        </p:txBody>
      </p:sp>
    </p:spTree>
    <p:extLst>
      <p:ext uri="{BB962C8B-B14F-4D97-AF65-F5344CB8AC3E}">
        <p14:creationId xmlns:p14="http://schemas.microsoft.com/office/powerpoint/2010/main" val="4144367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littlewandlelettersandsounds.org.uk/resources/for-parents/" TargetMode="External"/><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littlewandlelettersandsounds.org.uk/resources/for-paren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C6AD2E9-75B3-4B44-AC09-AE862BF1C6F9}"/>
              </a:ext>
            </a:extLst>
          </p:cNvPr>
          <p:cNvSpPr txBox="1"/>
          <p:nvPr/>
        </p:nvSpPr>
        <p:spPr>
          <a:xfrm>
            <a:off x="3810001" y="347818"/>
            <a:ext cx="6096000" cy="1323439"/>
          </a:xfrm>
          <a:prstGeom prst="rect">
            <a:avLst/>
          </a:prstGeom>
          <a:noFill/>
        </p:spPr>
        <p:txBody>
          <a:bodyPr wrap="square">
            <a:spAutoFit/>
          </a:bodyPr>
          <a:lstStyle/>
          <a:p>
            <a:pPr algn="ctr"/>
            <a:r>
              <a:rPr lang="en-US" dirty="0"/>
              <a:t> </a:t>
            </a:r>
            <a:r>
              <a:rPr lang="en-US" sz="4000" b="1" dirty="0">
                <a:solidFill>
                  <a:schemeClr val="accent2">
                    <a:lumMod val="75000"/>
                  </a:schemeClr>
                </a:solidFill>
              </a:rPr>
              <a:t>Introducing Little Wandle Letters and Sounds Revised </a:t>
            </a:r>
            <a:endParaRPr lang="en-GB" b="1" dirty="0">
              <a:solidFill>
                <a:schemeClr val="accent2">
                  <a:lumMod val="75000"/>
                </a:schemeClr>
              </a:solidFill>
            </a:endParaRPr>
          </a:p>
        </p:txBody>
      </p:sp>
      <p:pic>
        <p:nvPicPr>
          <p:cNvPr id="3" name="Picture 2" descr="A picture containing logo&#10;&#10;Description automatically generated">
            <a:extLst>
              <a:ext uri="{FF2B5EF4-FFF2-40B4-BE49-F238E27FC236}">
                <a16:creationId xmlns:a16="http://schemas.microsoft.com/office/drawing/2014/main" id="{605856AA-8434-4D59-8BC1-4A323E279D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563906" cy="2019077"/>
          </a:xfrm>
          <a:prstGeom prst="rect">
            <a:avLst/>
          </a:prstGeom>
        </p:spPr>
      </p:pic>
      <p:sp>
        <p:nvSpPr>
          <p:cNvPr id="2" name="TextBox 1">
            <a:extLst>
              <a:ext uri="{FF2B5EF4-FFF2-40B4-BE49-F238E27FC236}">
                <a16:creationId xmlns:a16="http://schemas.microsoft.com/office/drawing/2014/main" id="{906FB3D4-A29A-4866-A26A-61F827F1B4A6}"/>
              </a:ext>
            </a:extLst>
          </p:cNvPr>
          <p:cNvSpPr txBox="1"/>
          <p:nvPr/>
        </p:nvSpPr>
        <p:spPr>
          <a:xfrm>
            <a:off x="215154" y="2268071"/>
            <a:ext cx="11779622" cy="3477875"/>
          </a:xfrm>
          <a:prstGeom prst="rect">
            <a:avLst/>
          </a:prstGeom>
          <a:noFill/>
        </p:spPr>
        <p:txBody>
          <a:bodyPr wrap="square" rtlCol="0">
            <a:spAutoFit/>
          </a:bodyPr>
          <a:lstStyle/>
          <a:p>
            <a:r>
              <a:rPr lang="en-GB" sz="2000" dirty="0"/>
              <a:t>This year we have introduced a new phonics and early reading programme called Little Wandle Letters and Sounds Revised.</a:t>
            </a:r>
          </a:p>
          <a:p>
            <a:endParaRPr lang="en-GB" sz="2000" dirty="0"/>
          </a:p>
          <a:p>
            <a:r>
              <a:rPr lang="en-GB" sz="2000" dirty="0"/>
              <a:t>It is a government recommended phonics programme, which aims to ensure all children can fluently decode and read texts using phonics by the end of Year 1. </a:t>
            </a:r>
          </a:p>
          <a:p>
            <a:endParaRPr lang="en-GB" sz="2000" dirty="0"/>
          </a:p>
          <a:p>
            <a:r>
              <a:rPr lang="en-GB" sz="2000" dirty="0"/>
              <a:t>It is a complete synthetic phonics programme with a consistent approach that uses daily phonics teaching sessions, group reads along with catch-up interventions and half-termly assessments.</a:t>
            </a:r>
          </a:p>
          <a:p>
            <a:endParaRPr lang="en-GB" sz="2000" dirty="0"/>
          </a:p>
          <a:p>
            <a:r>
              <a:rPr lang="en-GB" sz="2000" dirty="0"/>
              <a:t>It is vital that you as parents/carers understand and support the school through this process as you play such a significant role in helping your child learn to read and develop a love of reading. </a:t>
            </a:r>
          </a:p>
        </p:txBody>
      </p:sp>
    </p:spTree>
    <p:extLst>
      <p:ext uri="{BB962C8B-B14F-4D97-AF65-F5344CB8AC3E}">
        <p14:creationId xmlns:p14="http://schemas.microsoft.com/office/powerpoint/2010/main" val="3798826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C96E-8924-45E7-8140-5E44F787AA9B}"/>
              </a:ext>
            </a:extLst>
          </p:cNvPr>
          <p:cNvSpPr>
            <a:spLocks noGrp="1"/>
          </p:cNvSpPr>
          <p:nvPr>
            <p:ph type="title"/>
          </p:nvPr>
        </p:nvSpPr>
        <p:spPr/>
        <p:txBody>
          <a:bodyPr/>
          <a:lstStyle/>
          <a:p>
            <a:r>
              <a:rPr lang="en-GB" dirty="0"/>
              <a:t>Daily phonics sessions</a:t>
            </a:r>
          </a:p>
        </p:txBody>
      </p:sp>
      <p:sp>
        <p:nvSpPr>
          <p:cNvPr id="3" name="Content Placeholder 2">
            <a:extLst>
              <a:ext uri="{FF2B5EF4-FFF2-40B4-BE49-F238E27FC236}">
                <a16:creationId xmlns:a16="http://schemas.microsoft.com/office/drawing/2014/main" id="{DC4EB3EA-606D-4F22-82BB-61EA76A42CB9}"/>
              </a:ext>
            </a:extLst>
          </p:cNvPr>
          <p:cNvSpPr>
            <a:spLocks noGrp="1"/>
          </p:cNvSpPr>
          <p:nvPr>
            <p:ph idx="1"/>
          </p:nvPr>
        </p:nvSpPr>
        <p:spPr/>
        <p:txBody>
          <a:bodyPr>
            <a:normAutofit lnSpcReduction="10000"/>
          </a:bodyPr>
          <a:lstStyle/>
          <a:p>
            <a:pPr lvl="1">
              <a:spcBef>
                <a:spcPct val="20000"/>
              </a:spcBef>
              <a:buFont typeface="Arial" charset="0"/>
              <a:buChar char="•"/>
              <a:defRPr/>
            </a:pPr>
            <a:r>
              <a:rPr lang="en-GB" dirty="0">
                <a:solidFill>
                  <a:srgbClr val="FF0000"/>
                </a:solidFill>
                <a:latin typeface="Comic Sans MS" panose="030F0702030302020204" pitchFamily="66" charset="0"/>
              </a:rPr>
              <a:t>Revisit and review</a:t>
            </a:r>
            <a:r>
              <a:rPr lang="en-GB" dirty="0">
                <a:latin typeface="Comic Sans MS" panose="030F0702030302020204" pitchFamily="66" charset="0"/>
              </a:rPr>
              <a:t>:  The children will revise previous learning by recapping known phonemes, words and tricky words.</a:t>
            </a:r>
          </a:p>
          <a:p>
            <a:pPr marL="457200" lvl="1" indent="0">
              <a:spcBef>
                <a:spcPct val="20000"/>
              </a:spcBef>
              <a:defRPr/>
            </a:pPr>
            <a:endParaRPr lang="en-GB" dirty="0">
              <a:latin typeface="Comic Sans MS" panose="030F0702030302020204" pitchFamily="66" charset="0"/>
            </a:endParaRPr>
          </a:p>
          <a:p>
            <a:pPr lvl="1">
              <a:spcBef>
                <a:spcPct val="20000"/>
              </a:spcBef>
              <a:buFont typeface="Arial" charset="0"/>
              <a:buChar char="•"/>
              <a:defRPr/>
            </a:pPr>
            <a:r>
              <a:rPr lang="en-GB" dirty="0">
                <a:solidFill>
                  <a:srgbClr val="FF0000"/>
                </a:solidFill>
                <a:latin typeface="Comic Sans MS" panose="030F0702030302020204" pitchFamily="66" charset="0"/>
              </a:rPr>
              <a:t>Teach and practise</a:t>
            </a:r>
            <a:r>
              <a:rPr lang="en-GB" dirty="0">
                <a:latin typeface="Comic Sans MS" panose="030F0702030302020204" pitchFamily="66" charset="0"/>
              </a:rPr>
              <a:t>: New phonemes, words and tricky words will be taught. The children will practise the new learning by blending to read words.</a:t>
            </a:r>
          </a:p>
          <a:p>
            <a:pPr marL="457200" lvl="1" indent="0" algn="ctr">
              <a:spcBef>
                <a:spcPct val="20000"/>
              </a:spcBef>
              <a:buNone/>
              <a:defRPr/>
            </a:pPr>
            <a:r>
              <a:rPr lang="en-GB" i="1" dirty="0">
                <a:latin typeface="Comic Sans MS" panose="030F0702030302020204" pitchFamily="66" charset="0"/>
              </a:rPr>
              <a:t>Four new phonemes a week with a review on Fridays.</a:t>
            </a:r>
          </a:p>
          <a:p>
            <a:pPr marL="457200" lvl="1" indent="0">
              <a:spcBef>
                <a:spcPct val="20000"/>
              </a:spcBef>
              <a:buNone/>
              <a:defRPr/>
            </a:pPr>
            <a:endParaRPr lang="en-GB" dirty="0">
              <a:latin typeface="Comic Sans MS" panose="030F0702030302020204" pitchFamily="66" charset="0"/>
            </a:endParaRPr>
          </a:p>
          <a:p>
            <a:pPr lvl="1">
              <a:spcBef>
                <a:spcPct val="20000"/>
              </a:spcBef>
              <a:buFont typeface="Arial" charset="0"/>
              <a:buChar char="•"/>
              <a:defRPr/>
            </a:pPr>
            <a:r>
              <a:rPr lang="en-GB" dirty="0">
                <a:solidFill>
                  <a:srgbClr val="FF0000"/>
                </a:solidFill>
                <a:latin typeface="Comic Sans MS" panose="030F0702030302020204" pitchFamily="66" charset="0"/>
              </a:rPr>
              <a:t>Practise and apply</a:t>
            </a:r>
            <a:r>
              <a:rPr lang="en-GB" dirty="0">
                <a:latin typeface="Comic Sans MS" panose="030F0702030302020204" pitchFamily="66" charset="0"/>
              </a:rPr>
              <a:t>: The children will apply their new learning by reading and/or writing words and sentences</a:t>
            </a:r>
            <a:r>
              <a:rPr lang="en-GB" dirty="0">
                <a:latin typeface="Calibri" pitchFamily="-100" charset="0"/>
              </a:rPr>
              <a:t>.</a:t>
            </a:r>
          </a:p>
          <a:p>
            <a:pPr marL="457200" lvl="1" indent="0">
              <a:spcBef>
                <a:spcPct val="20000"/>
              </a:spcBef>
              <a:buNone/>
              <a:defRPr/>
            </a:pPr>
            <a:endParaRPr lang="en-GB" dirty="0">
              <a:latin typeface="Calibri" pitchFamily="-100" charset="0"/>
            </a:endParaRPr>
          </a:p>
          <a:p>
            <a:pPr marL="457200" lvl="1" indent="0" algn="ctr">
              <a:spcBef>
                <a:spcPct val="20000"/>
              </a:spcBef>
              <a:buNone/>
              <a:defRPr/>
            </a:pPr>
            <a:r>
              <a:rPr lang="en-GB" i="1" dirty="0">
                <a:latin typeface="Calibri" pitchFamily="-100" charset="0"/>
              </a:rPr>
              <a:t>Assess and review every 6 weeks</a:t>
            </a:r>
          </a:p>
        </p:txBody>
      </p:sp>
    </p:spTree>
    <p:extLst>
      <p:ext uri="{BB962C8B-B14F-4D97-AF65-F5344CB8AC3E}">
        <p14:creationId xmlns:p14="http://schemas.microsoft.com/office/powerpoint/2010/main" val="148151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5635-1A5B-4ABF-BB56-A4BAA9620F51}"/>
              </a:ext>
            </a:extLst>
          </p:cNvPr>
          <p:cNvSpPr>
            <a:spLocks noGrp="1"/>
          </p:cNvSpPr>
          <p:nvPr>
            <p:ph type="title"/>
          </p:nvPr>
        </p:nvSpPr>
        <p:spPr/>
        <p:txBody>
          <a:bodyPr>
            <a:normAutofit/>
          </a:bodyPr>
          <a:lstStyle/>
          <a:p>
            <a:r>
              <a:rPr lang="en-GB" b="1" dirty="0"/>
              <a:t>What has changed?</a:t>
            </a:r>
          </a:p>
        </p:txBody>
      </p:sp>
      <p:sp>
        <p:nvSpPr>
          <p:cNvPr id="3" name="Content Placeholder 2">
            <a:extLst>
              <a:ext uri="{FF2B5EF4-FFF2-40B4-BE49-F238E27FC236}">
                <a16:creationId xmlns:a16="http://schemas.microsoft.com/office/drawing/2014/main" id="{2C678E5A-F950-4922-BCB1-564797748C8B}"/>
              </a:ext>
            </a:extLst>
          </p:cNvPr>
          <p:cNvSpPr>
            <a:spLocks noGrp="1"/>
          </p:cNvSpPr>
          <p:nvPr>
            <p:ph idx="1"/>
          </p:nvPr>
        </p:nvSpPr>
        <p:spPr/>
        <p:txBody>
          <a:bodyPr>
            <a:normAutofit fontScale="92500" lnSpcReduction="10000"/>
          </a:bodyPr>
          <a:lstStyle/>
          <a:p>
            <a:r>
              <a:rPr lang="en-GB" dirty="0"/>
              <a:t>Children will be expected to use phonics only to work out unknown words and must not be encouraged to guess or work out the word using other cues such as pictures.</a:t>
            </a:r>
          </a:p>
          <a:p>
            <a:pPr marL="0" indent="0">
              <a:buNone/>
            </a:pPr>
            <a:endParaRPr lang="en-GB" dirty="0"/>
          </a:p>
          <a:p>
            <a:r>
              <a:rPr lang="en-GB" dirty="0"/>
              <a:t>In school, children will only be expected to read independently books that they can read at 90% fluency, this means that they only have to decode 1 word out of every 10.</a:t>
            </a:r>
          </a:p>
          <a:p>
            <a:pPr marL="0" indent="0">
              <a:buNone/>
            </a:pPr>
            <a:endParaRPr lang="en-GB" dirty="0"/>
          </a:p>
          <a:p>
            <a:r>
              <a:rPr lang="en-GB" dirty="0"/>
              <a:t>At home, children will only be expected to read books that they can read with 90-95% fluency. These books will only contain graphemes and tricky words that they have already been taught. </a:t>
            </a:r>
          </a:p>
        </p:txBody>
      </p:sp>
    </p:spTree>
    <p:extLst>
      <p:ext uri="{BB962C8B-B14F-4D97-AF65-F5344CB8AC3E}">
        <p14:creationId xmlns:p14="http://schemas.microsoft.com/office/powerpoint/2010/main" val="2449140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521F22-5C11-4DE5-94CA-CB50BB3B5EEF}"/>
              </a:ext>
            </a:extLst>
          </p:cNvPr>
          <p:cNvSpPr txBox="1"/>
          <p:nvPr/>
        </p:nvSpPr>
        <p:spPr>
          <a:xfrm>
            <a:off x="519112" y="1310017"/>
            <a:ext cx="11153775" cy="4708981"/>
          </a:xfrm>
          <a:prstGeom prst="rect">
            <a:avLst/>
          </a:prstGeom>
          <a:noFill/>
        </p:spPr>
        <p:txBody>
          <a:bodyPr wrap="square">
            <a:spAutoFit/>
          </a:bodyPr>
          <a:lstStyle/>
          <a:p>
            <a:r>
              <a:rPr lang="en-US" sz="2000" dirty="0"/>
              <a:t>It may seem that the book your child has been given is too easy but the whole point is for them to develop their fluency and confidence using the graphemes and tricky words that they have been taught.</a:t>
            </a:r>
          </a:p>
          <a:p>
            <a:endParaRPr lang="en-US" sz="2000" dirty="0"/>
          </a:p>
          <a:p>
            <a:r>
              <a:rPr lang="en-US" sz="2000" dirty="0"/>
              <a:t>Your child should be able to read the practice book with developing confidence and fluency without any significant help. The front page helps you to know which phonemes and words are within the book.</a:t>
            </a:r>
          </a:p>
          <a:p>
            <a:endParaRPr lang="en-US" sz="2000" dirty="0"/>
          </a:p>
          <a:p>
            <a:r>
              <a:rPr lang="en-US" sz="2000" dirty="0"/>
              <a:t>Your role is to listen with interest and, most importantly, to encourage and praise, enthusiastically acknowledging the child’s achievement (even if, at the early stages, this is only small).</a:t>
            </a:r>
          </a:p>
          <a:p>
            <a:endParaRPr lang="en-US" sz="2000" dirty="0"/>
          </a:p>
          <a:p>
            <a:r>
              <a:rPr lang="en-US" sz="2000" dirty="0"/>
              <a:t>After the child has read the book, it may be helpful to talk about the book (using the back page as a prompt), but only so far as the child is interested. It is vital that you keep the reading experience positive and avoid turning it into a test. </a:t>
            </a:r>
          </a:p>
          <a:p>
            <a:endParaRPr lang="en-US" sz="2000" dirty="0"/>
          </a:p>
          <a:p>
            <a:r>
              <a:rPr lang="en-GB" sz="2000" dirty="0"/>
              <a:t>Book bands: we will no longer use these to assign books. The books that children take home will be matched to their secure phonic knowledge.</a:t>
            </a:r>
            <a:endParaRPr lang="en-US" sz="2000" dirty="0"/>
          </a:p>
        </p:txBody>
      </p:sp>
      <p:sp>
        <p:nvSpPr>
          <p:cNvPr id="3" name="Title 1">
            <a:extLst>
              <a:ext uri="{FF2B5EF4-FFF2-40B4-BE49-F238E27FC236}">
                <a16:creationId xmlns:a16="http://schemas.microsoft.com/office/drawing/2014/main" id="{0C5B4355-8DB8-49B5-8639-DEDC371B5713}"/>
              </a:ext>
            </a:extLst>
          </p:cNvPr>
          <p:cNvSpPr>
            <a:spLocks noGrp="1"/>
          </p:cNvSpPr>
          <p:nvPr>
            <p:ph type="title"/>
          </p:nvPr>
        </p:nvSpPr>
        <p:spPr>
          <a:xfrm>
            <a:off x="838200" y="365126"/>
            <a:ext cx="10515600" cy="719604"/>
          </a:xfrm>
        </p:spPr>
        <p:txBody>
          <a:bodyPr/>
          <a:lstStyle/>
          <a:p>
            <a:r>
              <a:rPr lang="en-GB" b="1" dirty="0"/>
              <a:t>Supporting your child’s reading at home</a:t>
            </a:r>
          </a:p>
        </p:txBody>
      </p:sp>
    </p:spTree>
    <p:extLst>
      <p:ext uri="{BB962C8B-B14F-4D97-AF65-F5344CB8AC3E}">
        <p14:creationId xmlns:p14="http://schemas.microsoft.com/office/powerpoint/2010/main" val="3503278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58996E-1804-4163-B3C7-8EC2575B3FB8}"/>
              </a:ext>
            </a:extLst>
          </p:cNvPr>
          <p:cNvSpPr txBox="1"/>
          <p:nvPr/>
        </p:nvSpPr>
        <p:spPr>
          <a:xfrm>
            <a:off x="407894" y="331694"/>
            <a:ext cx="9529482" cy="646331"/>
          </a:xfrm>
          <a:prstGeom prst="rect">
            <a:avLst/>
          </a:prstGeom>
          <a:noFill/>
        </p:spPr>
        <p:txBody>
          <a:bodyPr wrap="square" rtlCol="0">
            <a:spAutoFit/>
          </a:bodyPr>
          <a:lstStyle/>
          <a:p>
            <a:r>
              <a:rPr lang="en-GB" sz="3600" b="1" dirty="0"/>
              <a:t>In summary…</a:t>
            </a:r>
          </a:p>
        </p:txBody>
      </p:sp>
      <p:sp>
        <p:nvSpPr>
          <p:cNvPr id="8" name="Content Placeholder 2">
            <a:extLst>
              <a:ext uri="{FF2B5EF4-FFF2-40B4-BE49-F238E27FC236}">
                <a16:creationId xmlns:a16="http://schemas.microsoft.com/office/drawing/2014/main" id="{9F943B5A-9FC8-4F12-9C07-E4ECF5751171}"/>
              </a:ext>
            </a:extLst>
          </p:cNvPr>
          <p:cNvSpPr txBox="1">
            <a:spLocks/>
          </p:cNvSpPr>
          <p:nvPr/>
        </p:nvSpPr>
        <p:spPr>
          <a:xfrm>
            <a:off x="407894" y="762871"/>
            <a:ext cx="10515600" cy="576343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a:p>
            <a:pPr algn="l">
              <a:spcBef>
                <a:spcPts val="0"/>
              </a:spcBef>
            </a:pPr>
            <a:r>
              <a:rPr lang="en-US" sz="4000" dirty="0"/>
              <a:t>There are two types of reading book that your child may bring home:</a:t>
            </a:r>
          </a:p>
          <a:p>
            <a:pPr algn="l">
              <a:spcBef>
                <a:spcPts val="0"/>
              </a:spcBef>
            </a:pPr>
            <a:endParaRPr lang="en-US" sz="4000" dirty="0"/>
          </a:p>
          <a:p>
            <a:pPr algn="l">
              <a:spcBef>
                <a:spcPts val="0"/>
              </a:spcBef>
            </a:pPr>
            <a:r>
              <a:rPr lang="en-US" sz="4000" dirty="0"/>
              <a:t>1) </a:t>
            </a:r>
            <a:r>
              <a:rPr lang="en-US" sz="4000" b="1" dirty="0"/>
              <a:t>Reading Practice Book (ebook and book)</a:t>
            </a:r>
            <a:r>
              <a:rPr lang="en-US" sz="4000" dirty="0"/>
              <a:t>: This will be at the correct phonic stage for your child. They should be able to read this fluently and independently.</a:t>
            </a:r>
          </a:p>
          <a:p>
            <a:pPr algn="l">
              <a:spcBef>
                <a:spcPts val="0"/>
              </a:spcBef>
            </a:pPr>
            <a:endParaRPr lang="en-US" sz="4000" dirty="0"/>
          </a:p>
          <a:p>
            <a:pPr algn="l">
              <a:spcBef>
                <a:spcPts val="0"/>
              </a:spcBef>
            </a:pPr>
            <a:r>
              <a:rPr lang="en-US" sz="4000" dirty="0"/>
              <a:t>2) </a:t>
            </a:r>
            <a:r>
              <a:rPr lang="en-US" sz="4000" b="1" dirty="0"/>
              <a:t>Sharing Book: </a:t>
            </a:r>
            <a:r>
              <a:rPr lang="en-US" sz="4000" dirty="0"/>
              <a:t>Your child will not be able to read this on their own. This book is for you both to read and enjoy together.</a:t>
            </a:r>
          </a:p>
          <a:p>
            <a:pPr algn="l">
              <a:spcBef>
                <a:spcPts val="0"/>
              </a:spcBef>
            </a:pPr>
            <a:endParaRPr lang="en-US" sz="4000" dirty="0"/>
          </a:p>
          <a:p>
            <a:pPr algn="l">
              <a:spcBef>
                <a:spcPts val="0"/>
              </a:spcBef>
            </a:pPr>
            <a:endParaRPr lang="en-US" sz="4000" dirty="0"/>
          </a:p>
        </p:txBody>
      </p:sp>
    </p:spTree>
    <p:extLst>
      <p:ext uri="{BB962C8B-B14F-4D97-AF65-F5344CB8AC3E}">
        <p14:creationId xmlns:p14="http://schemas.microsoft.com/office/powerpoint/2010/main" val="3016164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B34A7-6D8A-44E6-B0C1-F0C64AFFC57C}"/>
              </a:ext>
            </a:extLst>
          </p:cNvPr>
          <p:cNvSpPr>
            <a:spLocks noGrp="1"/>
          </p:cNvSpPr>
          <p:nvPr>
            <p:ph type="title"/>
          </p:nvPr>
        </p:nvSpPr>
        <p:spPr/>
        <p:txBody>
          <a:bodyPr/>
          <a:lstStyle/>
          <a:p>
            <a:r>
              <a:rPr lang="en-US" b="1" dirty="0"/>
              <a:t>Reading Practice Book</a:t>
            </a:r>
            <a:endParaRPr lang="en-GB" dirty="0"/>
          </a:p>
        </p:txBody>
      </p:sp>
      <p:sp>
        <p:nvSpPr>
          <p:cNvPr id="3" name="Content Placeholder 2">
            <a:extLst>
              <a:ext uri="{FF2B5EF4-FFF2-40B4-BE49-F238E27FC236}">
                <a16:creationId xmlns:a16="http://schemas.microsoft.com/office/drawing/2014/main" id="{C35D57C4-2224-456E-8A26-1DD252A73227}"/>
              </a:ext>
            </a:extLst>
          </p:cNvPr>
          <p:cNvSpPr>
            <a:spLocks noGrp="1"/>
          </p:cNvSpPr>
          <p:nvPr>
            <p:ph idx="1"/>
          </p:nvPr>
        </p:nvSpPr>
        <p:spPr/>
        <p:txBody>
          <a:bodyPr/>
          <a:lstStyle/>
          <a:p>
            <a:pPr>
              <a:spcBef>
                <a:spcPts val="0"/>
              </a:spcBef>
            </a:pPr>
            <a:endParaRPr lang="en-US" dirty="0"/>
          </a:p>
          <a:p>
            <a:pPr>
              <a:spcBef>
                <a:spcPts val="0"/>
              </a:spcBef>
            </a:pPr>
            <a:r>
              <a:rPr lang="en-US" dirty="0"/>
              <a:t>This book has been carefully matched to your child’s current reading level. If your child is reading it with little help, please don’t worry that it’s too easy – your child needs to develop fluency and confidence in reading.</a:t>
            </a:r>
          </a:p>
          <a:p>
            <a:pPr>
              <a:spcBef>
                <a:spcPts val="0"/>
              </a:spcBef>
            </a:pPr>
            <a:endParaRPr lang="en-US" dirty="0"/>
          </a:p>
          <a:p>
            <a:pPr>
              <a:spcBef>
                <a:spcPts val="0"/>
              </a:spcBef>
            </a:pPr>
            <a:r>
              <a:rPr lang="en-US" dirty="0"/>
              <a:t>Listen to them read the book. Remember to give them lots of praise – celebrate their success! If they can’t read a word, read it to them. After they have finished, talk about the book together.</a:t>
            </a:r>
          </a:p>
          <a:p>
            <a:endParaRPr lang="en-GB" dirty="0"/>
          </a:p>
        </p:txBody>
      </p:sp>
    </p:spTree>
    <p:extLst>
      <p:ext uri="{BB962C8B-B14F-4D97-AF65-F5344CB8AC3E}">
        <p14:creationId xmlns:p14="http://schemas.microsoft.com/office/powerpoint/2010/main" val="1485307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E2DC7-9AD5-4418-8423-F86F83C3F6C2}"/>
              </a:ext>
            </a:extLst>
          </p:cNvPr>
          <p:cNvSpPr>
            <a:spLocks noGrp="1"/>
          </p:cNvSpPr>
          <p:nvPr>
            <p:ph type="title"/>
          </p:nvPr>
        </p:nvSpPr>
        <p:spPr/>
        <p:txBody>
          <a:bodyPr/>
          <a:lstStyle/>
          <a:p>
            <a:r>
              <a:rPr lang="en-US" b="1" dirty="0"/>
              <a:t>Sharing Book</a:t>
            </a:r>
            <a:endParaRPr lang="en-GB" dirty="0"/>
          </a:p>
        </p:txBody>
      </p:sp>
      <p:sp>
        <p:nvSpPr>
          <p:cNvPr id="3" name="Content Placeholder 2">
            <a:extLst>
              <a:ext uri="{FF2B5EF4-FFF2-40B4-BE49-F238E27FC236}">
                <a16:creationId xmlns:a16="http://schemas.microsoft.com/office/drawing/2014/main" id="{ECAC1BC9-9ECA-47FE-8278-A59B3C69F7E7}"/>
              </a:ext>
            </a:extLst>
          </p:cNvPr>
          <p:cNvSpPr>
            <a:spLocks noGrp="1"/>
          </p:cNvSpPr>
          <p:nvPr>
            <p:ph idx="1"/>
          </p:nvPr>
        </p:nvSpPr>
        <p:spPr/>
        <p:txBody>
          <a:bodyPr/>
          <a:lstStyle/>
          <a:p>
            <a:pPr>
              <a:spcBef>
                <a:spcPts val="0"/>
              </a:spcBef>
            </a:pPr>
            <a:r>
              <a:rPr lang="en-US" dirty="0"/>
              <a:t>In order to encourage your child to become a lifelong reader, it is important that they learn to read for pleasure. The sharing book is a book they have chosen for you to enjoy together.</a:t>
            </a:r>
          </a:p>
          <a:p>
            <a:pPr>
              <a:spcBef>
                <a:spcPts val="0"/>
              </a:spcBef>
            </a:pPr>
            <a:endParaRPr lang="en-US" dirty="0"/>
          </a:p>
          <a:p>
            <a:pPr>
              <a:spcBef>
                <a:spcPts val="0"/>
              </a:spcBef>
            </a:pPr>
            <a:r>
              <a:rPr lang="en-US" dirty="0"/>
              <a:t>Please remember that you shouldn’t expect your child to read this alone. Read it to or with them. Discuss the pictures, enjoy the story, predict what might happen next, use different voices for the characters, explore the facts in a non-fiction book. The main thing is that you have fun!</a:t>
            </a:r>
            <a:endParaRPr lang="en-GB" dirty="0"/>
          </a:p>
          <a:p>
            <a:endParaRPr lang="en-GB" dirty="0"/>
          </a:p>
        </p:txBody>
      </p:sp>
    </p:spTree>
    <p:extLst>
      <p:ext uri="{BB962C8B-B14F-4D97-AF65-F5344CB8AC3E}">
        <p14:creationId xmlns:p14="http://schemas.microsoft.com/office/powerpoint/2010/main" val="3854283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B99DBE-A83A-40CA-AC46-0575BF7CAE41}"/>
              </a:ext>
            </a:extLst>
          </p:cNvPr>
          <p:cNvSpPr>
            <a:spLocks noGrp="1"/>
          </p:cNvSpPr>
          <p:nvPr>
            <p:ph type="title"/>
          </p:nvPr>
        </p:nvSpPr>
        <p:spPr/>
        <p:txBody>
          <a:bodyPr/>
          <a:lstStyle/>
          <a:p>
            <a:r>
              <a:rPr lang="en-GB" dirty="0"/>
              <a:t>Spelling</a:t>
            </a:r>
          </a:p>
        </p:txBody>
      </p:sp>
      <p:pic>
        <p:nvPicPr>
          <p:cNvPr id="3" name="Picture 2">
            <a:extLst>
              <a:ext uri="{FF2B5EF4-FFF2-40B4-BE49-F238E27FC236}">
                <a16:creationId xmlns:a16="http://schemas.microsoft.com/office/drawing/2014/main" id="{672D59FD-E45F-4A45-8807-C5C7A2CD6FF9}"/>
              </a:ext>
            </a:extLst>
          </p:cNvPr>
          <p:cNvPicPr>
            <a:picLocks noChangeAspect="1"/>
          </p:cNvPicPr>
          <p:nvPr/>
        </p:nvPicPr>
        <p:blipFill>
          <a:blip r:embed="rId2"/>
          <a:stretch>
            <a:fillRect/>
          </a:stretch>
        </p:blipFill>
        <p:spPr>
          <a:xfrm>
            <a:off x="410817" y="1445900"/>
            <a:ext cx="5518596" cy="3722448"/>
          </a:xfrm>
          <a:prstGeom prst="rect">
            <a:avLst/>
          </a:prstGeom>
        </p:spPr>
      </p:pic>
      <p:pic>
        <p:nvPicPr>
          <p:cNvPr id="5" name="Picture 4">
            <a:extLst>
              <a:ext uri="{FF2B5EF4-FFF2-40B4-BE49-F238E27FC236}">
                <a16:creationId xmlns:a16="http://schemas.microsoft.com/office/drawing/2014/main" id="{FA434734-5BA1-4E3C-85CE-8CDD51950A1F}"/>
              </a:ext>
            </a:extLst>
          </p:cNvPr>
          <p:cNvPicPr>
            <a:picLocks noChangeAspect="1"/>
          </p:cNvPicPr>
          <p:nvPr/>
        </p:nvPicPr>
        <p:blipFill>
          <a:blip r:embed="rId3"/>
          <a:stretch>
            <a:fillRect/>
          </a:stretch>
        </p:blipFill>
        <p:spPr>
          <a:xfrm>
            <a:off x="6255062" y="4320209"/>
            <a:ext cx="5526122" cy="2280147"/>
          </a:xfrm>
          <a:prstGeom prst="rect">
            <a:avLst/>
          </a:prstGeom>
        </p:spPr>
      </p:pic>
    </p:spTree>
    <p:extLst>
      <p:ext uri="{BB962C8B-B14F-4D97-AF65-F5344CB8AC3E}">
        <p14:creationId xmlns:p14="http://schemas.microsoft.com/office/powerpoint/2010/main" val="3445564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E1E2049-FD07-498B-9848-0EAD205D4515}"/>
              </a:ext>
            </a:extLst>
          </p:cNvPr>
          <p:cNvPicPr>
            <a:picLocks noChangeAspect="1"/>
          </p:cNvPicPr>
          <p:nvPr/>
        </p:nvPicPr>
        <p:blipFill>
          <a:blip r:embed="rId2"/>
          <a:stretch>
            <a:fillRect/>
          </a:stretch>
        </p:blipFill>
        <p:spPr>
          <a:xfrm>
            <a:off x="477100" y="455733"/>
            <a:ext cx="11237801" cy="5946534"/>
          </a:xfrm>
          <a:prstGeom prst="rect">
            <a:avLst/>
          </a:prstGeom>
        </p:spPr>
      </p:pic>
    </p:spTree>
    <p:extLst>
      <p:ext uri="{BB962C8B-B14F-4D97-AF65-F5344CB8AC3E}">
        <p14:creationId xmlns:p14="http://schemas.microsoft.com/office/powerpoint/2010/main" val="2299635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2D88B-97C7-45D3-8A31-77A7CB9A232C}"/>
              </a:ext>
            </a:extLst>
          </p:cNvPr>
          <p:cNvSpPr>
            <a:spLocks noGrp="1"/>
          </p:cNvSpPr>
          <p:nvPr>
            <p:ph type="title"/>
          </p:nvPr>
        </p:nvSpPr>
        <p:spPr>
          <a:xfrm>
            <a:off x="838200" y="365126"/>
            <a:ext cx="10515600" cy="1176804"/>
          </a:xfrm>
        </p:spPr>
        <p:txBody>
          <a:bodyPr>
            <a:normAutofit/>
          </a:bodyPr>
          <a:lstStyle/>
          <a:p>
            <a:r>
              <a:rPr lang="en-GB" sz="4800" b="1" dirty="0"/>
              <a:t>Further support</a:t>
            </a:r>
          </a:p>
        </p:txBody>
      </p:sp>
      <p:pic>
        <p:nvPicPr>
          <p:cNvPr id="5" name="Content Placeholder 4" descr="Calendar&#10;&#10;Description automatically generated">
            <a:extLst>
              <a:ext uri="{FF2B5EF4-FFF2-40B4-BE49-F238E27FC236}">
                <a16:creationId xmlns:a16="http://schemas.microsoft.com/office/drawing/2014/main" id="{83DB4487-35A9-42AB-9557-F4A1302B25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9391" y="1508498"/>
            <a:ext cx="3512633" cy="4984376"/>
          </a:xfrm>
        </p:spPr>
      </p:pic>
      <p:sp>
        <p:nvSpPr>
          <p:cNvPr id="7" name="TextBox 6">
            <a:extLst>
              <a:ext uri="{FF2B5EF4-FFF2-40B4-BE49-F238E27FC236}">
                <a16:creationId xmlns:a16="http://schemas.microsoft.com/office/drawing/2014/main" id="{6270E2CF-D323-4E26-AEEE-20B79DA2D16B}"/>
              </a:ext>
            </a:extLst>
          </p:cNvPr>
          <p:cNvSpPr txBox="1"/>
          <p:nvPr/>
        </p:nvSpPr>
        <p:spPr>
          <a:xfrm>
            <a:off x="4303059" y="1659285"/>
            <a:ext cx="7888941" cy="3539430"/>
          </a:xfrm>
          <a:prstGeom prst="rect">
            <a:avLst/>
          </a:prstGeom>
          <a:noFill/>
        </p:spPr>
        <p:txBody>
          <a:bodyPr wrap="square">
            <a:spAutoFit/>
          </a:bodyPr>
          <a:lstStyle/>
          <a:p>
            <a:r>
              <a:rPr lang="en-GB" sz="3200" dirty="0">
                <a:hlinkClick r:id="rId3"/>
              </a:rPr>
              <a:t>https://www.littlewandlelettersandsounds.</a:t>
            </a:r>
          </a:p>
          <a:p>
            <a:r>
              <a:rPr lang="en-GB" sz="3200" dirty="0">
                <a:hlinkClick r:id="rId3"/>
              </a:rPr>
              <a:t>org.uk/resources/for-parents/</a:t>
            </a:r>
            <a:endParaRPr lang="en-GB" sz="3200" dirty="0"/>
          </a:p>
          <a:p>
            <a:endParaRPr lang="en-GB" sz="3200" dirty="0"/>
          </a:p>
          <a:p>
            <a:endParaRPr lang="en-GB" sz="3200" dirty="0"/>
          </a:p>
          <a:p>
            <a:r>
              <a:rPr lang="en-GB" sz="3200" dirty="0"/>
              <a:t>The school website has the Little Wandle link, further information </a:t>
            </a:r>
          </a:p>
          <a:p>
            <a:r>
              <a:rPr lang="en-GB" sz="3200" dirty="0"/>
              <a:t>and resource sheets.</a:t>
            </a:r>
          </a:p>
        </p:txBody>
      </p:sp>
    </p:spTree>
    <p:extLst>
      <p:ext uri="{BB962C8B-B14F-4D97-AF65-F5344CB8AC3E}">
        <p14:creationId xmlns:p14="http://schemas.microsoft.com/office/powerpoint/2010/main" val="174270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9CBA2C-A1CC-4C64-ADCD-9BDA6111424C}"/>
              </a:ext>
            </a:extLst>
          </p:cNvPr>
          <p:cNvSpPr>
            <a:spLocks noGrp="1"/>
          </p:cNvSpPr>
          <p:nvPr>
            <p:ph idx="1"/>
          </p:nvPr>
        </p:nvSpPr>
        <p:spPr>
          <a:xfrm>
            <a:off x="838200" y="257175"/>
            <a:ext cx="10515600" cy="5919788"/>
          </a:xfrm>
        </p:spPr>
        <p:txBody>
          <a:bodyPr>
            <a:normAutofit/>
          </a:bodyPr>
          <a:lstStyle/>
          <a:p>
            <a:r>
              <a:rPr lang="en-GB" dirty="0"/>
              <a:t>Research has shown that being able to read fluently by the age of 6 has a strong correlation with future academic success.</a:t>
            </a:r>
          </a:p>
          <a:p>
            <a:endParaRPr lang="en-GB" dirty="0"/>
          </a:p>
          <a:p>
            <a:r>
              <a:rPr lang="en-GB" dirty="0"/>
              <a:t>If children can read fluently, they are better able to access all areas of the curriculum.</a:t>
            </a:r>
          </a:p>
          <a:p>
            <a:pPr marL="0" indent="0">
              <a:buNone/>
            </a:pPr>
            <a:endParaRPr lang="en-GB" dirty="0"/>
          </a:p>
          <a:p>
            <a:pPr marL="0" indent="0" algn="ctr">
              <a:buNone/>
            </a:pPr>
            <a:r>
              <a:rPr lang="en-GB" b="1" i="1" dirty="0"/>
              <a:t>‘If we learn to read, we can read to learn.’</a:t>
            </a:r>
          </a:p>
          <a:p>
            <a:pPr marL="0" indent="0">
              <a:buNone/>
            </a:pPr>
            <a:endParaRPr lang="en-GB" dirty="0"/>
          </a:p>
          <a:p>
            <a:r>
              <a:rPr lang="en-GB" dirty="0"/>
              <a:t>Decoding using phonics is the most reliable method to work out unknown words which is why automatic decoding is the ultimate aim of the programme. </a:t>
            </a:r>
          </a:p>
        </p:txBody>
      </p:sp>
    </p:spTree>
    <p:extLst>
      <p:ext uri="{BB962C8B-B14F-4D97-AF65-F5344CB8AC3E}">
        <p14:creationId xmlns:p14="http://schemas.microsoft.com/office/powerpoint/2010/main" val="355717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5089677-CB34-4021-A216-7830865CE59F}"/>
              </a:ext>
            </a:extLst>
          </p:cNvPr>
          <p:cNvPicPr>
            <a:picLocks noChangeAspect="1"/>
          </p:cNvPicPr>
          <p:nvPr/>
        </p:nvPicPr>
        <p:blipFill>
          <a:blip r:embed="rId2"/>
          <a:stretch>
            <a:fillRect/>
          </a:stretch>
        </p:blipFill>
        <p:spPr>
          <a:xfrm>
            <a:off x="281865" y="891209"/>
            <a:ext cx="11628271" cy="5075582"/>
          </a:xfrm>
          <a:prstGeom prst="rect">
            <a:avLst/>
          </a:prstGeom>
        </p:spPr>
      </p:pic>
    </p:spTree>
    <p:extLst>
      <p:ext uri="{BB962C8B-B14F-4D97-AF65-F5344CB8AC3E}">
        <p14:creationId xmlns:p14="http://schemas.microsoft.com/office/powerpoint/2010/main" val="1468432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4387576-4377-4E20-8D2C-4EF7F415D6DB}"/>
              </a:ext>
            </a:extLst>
          </p:cNvPr>
          <p:cNvPicPr>
            <a:picLocks noChangeAspect="1"/>
          </p:cNvPicPr>
          <p:nvPr/>
        </p:nvPicPr>
        <p:blipFill rotWithShape="1">
          <a:blip r:embed="rId2"/>
          <a:srcRect t="6617" r="52751" b="-5094"/>
          <a:stretch/>
        </p:blipFill>
        <p:spPr>
          <a:xfrm>
            <a:off x="3364792" y="172279"/>
            <a:ext cx="5462416" cy="6129130"/>
          </a:xfrm>
          <a:prstGeom prst="rect">
            <a:avLst/>
          </a:prstGeom>
        </p:spPr>
      </p:pic>
      <p:pic>
        <p:nvPicPr>
          <p:cNvPr id="3" name="Picture 2">
            <a:extLst>
              <a:ext uri="{FF2B5EF4-FFF2-40B4-BE49-F238E27FC236}">
                <a16:creationId xmlns:a16="http://schemas.microsoft.com/office/drawing/2014/main" id="{A4BDE3DE-ABC2-4414-92A8-F22E832533FE}"/>
              </a:ext>
            </a:extLst>
          </p:cNvPr>
          <p:cNvPicPr>
            <a:picLocks noChangeAspect="1"/>
          </p:cNvPicPr>
          <p:nvPr/>
        </p:nvPicPr>
        <p:blipFill rotWithShape="1">
          <a:blip r:embed="rId2"/>
          <a:srcRect l="54241" t="34510" r="3690" b="50000"/>
          <a:stretch/>
        </p:blipFill>
        <p:spPr>
          <a:xfrm>
            <a:off x="3465444" y="5819360"/>
            <a:ext cx="4863548" cy="964097"/>
          </a:xfrm>
          <a:prstGeom prst="rect">
            <a:avLst/>
          </a:prstGeom>
        </p:spPr>
      </p:pic>
      <p:pic>
        <p:nvPicPr>
          <p:cNvPr id="4" name="Picture 3">
            <a:extLst>
              <a:ext uri="{FF2B5EF4-FFF2-40B4-BE49-F238E27FC236}">
                <a16:creationId xmlns:a16="http://schemas.microsoft.com/office/drawing/2014/main" id="{FAC188A3-B367-4B31-98FB-B83B7A97C4D4}"/>
              </a:ext>
            </a:extLst>
          </p:cNvPr>
          <p:cNvPicPr>
            <a:picLocks noChangeAspect="1"/>
          </p:cNvPicPr>
          <p:nvPr/>
        </p:nvPicPr>
        <p:blipFill rotWithShape="1">
          <a:blip r:embed="rId2"/>
          <a:srcRect l="86567" t="5552" b="70813"/>
          <a:stretch/>
        </p:blipFill>
        <p:spPr>
          <a:xfrm>
            <a:off x="967407" y="172279"/>
            <a:ext cx="1553025" cy="1470992"/>
          </a:xfrm>
          <a:prstGeom prst="rect">
            <a:avLst/>
          </a:prstGeom>
        </p:spPr>
      </p:pic>
    </p:spTree>
    <p:extLst>
      <p:ext uri="{BB962C8B-B14F-4D97-AF65-F5344CB8AC3E}">
        <p14:creationId xmlns:p14="http://schemas.microsoft.com/office/powerpoint/2010/main" val="390830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9CBA2C-A1CC-4C64-ADCD-9BDA6111424C}"/>
              </a:ext>
            </a:extLst>
          </p:cNvPr>
          <p:cNvSpPr>
            <a:spLocks noGrp="1"/>
          </p:cNvSpPr>
          <p:nvPr>
            <p:ph idx="1"/>
          </p:nvPr>
        </p:nvSpPr>
        <p:spPr>
          <a:xfrm>
            <a:off x="838200" y="257175"/>
            <a:ext cx="10515600" cy="5919788"/>
          </a:xfrm>
        </p:spPr>
        <p:txBody>
          <a:bodyPr>
            <a:normAutofit lnSpcReduction="10000"/>
          </a:bodyPr>
          <a:lstStyle/>
          <a:p>
            <a:pPr marL="0" indent="0">
              <a:buNone/>
            </a:pPr>
            <a:r>
              <a:rPr lang="en-US" b="1" dirty="0"/>
              <a:t>Phoneme</a:t>
            </a:r>
            <a:r>
              <a:rPr lang="en-US" dirty="0"/>
              <a:t> </a:t>
            </a:r>
          </a:p>
          <a:p>
            <a:r>
              <a:rPr lang="en-US" dirty="0"/>
              <a:t>The smallest unit of sound that can be identified in words. </a:t>
            </a:r>
          </a:p>
          <a:p>
            <a:pPr marL="0" indent="0">
              <a:buNone/>
            </a:pPr>
            <a:r>
              <a:rPr lang="en-US" b="1" dirty="0"/>
              <a:t>Grapheme </a:t>
            </a:r>
          </a:p>
          <a:p>
            <a:r>
              <a:rPr lang="en-US" dirty="0"/>
              <a:t>A letter or group of letters used to represent a particular phoneme when writing. </a:t>
            </a:r>
          </a:p>
          <a:p>
            <a:pPr marL="0" indent="0">
              <a:buNone/>
            </a:pPr>
            <a:r>
              <a:rPr lang="en-US" b="1" dirty="0"/>
              <a:t>Digraph</a:t>
            </a:r>
          </a:p>
          <a:p>
            <a:r>
              <a:rPr lang="en-US" dirty="0"/>
              <a:t>Two letters that make one sound (phoneme) e.g. sh shop</a:t>
            </a:r>
          </a:p>
          <a:p>
            <a:pPr marL="0" indent="0">
              <a:buNone/>
            </a:pPr>
            <a:r>
              <a:rPr lang="en-US" b="1" dirty="0"/>
              <a:t>Trigraph</a:t>
            </a:r>
          </a:p>
          <a:p>
            <a:r>
              <a:rPr lang="en-US" dirty="0"/>
              <a:t>Three letters that make one sound (phoneme) e.g. igh light</a:t>
            </a:r>
          </a:p>
          <a:p>
            <a:pPr marL="0" indent="0">
              <a:buNone/>
            </a:pPr>
            <a:r>
              <a:rPr lang="en-US" b="1" dirty="0"/>
              <a:t>Split vowel digraph</a:t>
            </a:r>
          </a:p>
          <a:p>
            <a:r>
              <a:rPr lang="en-US" dirty="0"/>
              <a:t>A v</a:t>
            </a:r>
            <a:r>
              <a:rPr lang="en-GB" dirty="0"/>
              <a:t>owel sound where its two letters are split by a consonant </a:t>
            </a:r>
          </a:p>
          <a:p>
            <a:pPr marL="0" indent="0">
              <a:buNone/>
            </a:pPr>
            <a:r>
              <a:rPr lang="en-GB" dirty="0"/>
              <a:t>e.g. a_e make</a:t>
            </a:r>
            <a:endParaRPr lang="en-US" dirty="0"/>
          </a:p>
        </p:txBody>
      </p:sp>
    </p:spTree>
    <p:extLst>
      <p:ext uri="{BB962C8B-B14F-4D97-AF65-F5344CB8AC3E}">
        <p14:creationId xmlns:p14="http://schemas.microsoft.com/office/powerpoint/2010/main" val="235774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F69D7-FC3D-4BF1-A4F3-85F9F9A3C25A}"/>
              </a:ext>
            </a:extLst>
          </p:cNvPr>
          <p:cNvSpPr>
            <a:spLocks noGrp="1"/>
          </p:cNvSpPr>
          <p:nvPr>
            <p:ph type="ctrTitle"/>
          </p:nvPr>
        </p:nvSpPr>
        <p:spPr>
          <a:xfrm>
            <a:off x="1524000" y="0"/>
            <a:ext cx="9144000" cy="2387600"/>
          </a:xfrm>
        </p:spPr>
        <p:txBody>
          <a:bodyPr>
            <a:normAutofit/>
          </a:bodyPr>
          <a:lstStyle/>
          <a:p>
            <a:r>
              <a:rPr lang="en-GB" dirty="0"/>
              <a:t>Blending</a:t>
            </a:r>
          </a:p>
        </p:txBody>
      </p:sp>
      <p:pic>
        <p:nvPicPr>
          <p:cNvPr id="8" name="Picture 7">
            <a:extLst>
              <a:ext uri="{FF2B5EF4-FFF2-40B4-BE49-F238E27FC236}">
                <a16:creationId xmlns:a16="http://schemas.microsoft.com/office/drawing/2014/main" id="{F82DE5EA-6680-456C-908D-A54EAB4CB6DF}"/>
              </a:ext>
            </a:extLst>
          </p:cNvPr>
          <p:cNvPicPr>
            <a:picLocks noChangeAspect="1"/>
          </p:cNvPicPr>
          <p:nvPr/>
        </p:nvPicPr>
        <p:blipFill>
          <a:blip r:embed="rId2"/>
          <a:stretch>
            <a:fillRect/>
          </a:stretch>
        </p:blipFill>
        <p:spPr>
          <a:xfrm>
            <a:off x="1198494" y="3076738"/>
            <a:ext cx="9795012" cy="2787326"/>
          </a:xfrm>
          <a:prstGeom prst="rect">
            <a:avLst/>
          </a:prstGeom>
        </p:spPr>
      </p:pic>
    </p:spTree>
    <p:extLst>
      <p:ext uri="{BB962C8B-B14F-4D97-AF65-F5344CB8AC3E}">
        <p14:creationId xmlns:p14="http://schemas.microsoft.com/office/powerpoint/2010/main" val="1748477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F69D7-FC3D-4BF1-A4F3-85F9F9A3C25A}"/>
              </a:ext>
            </a:extLst>
          </p:cNvPr>
          <p:cNvSpPr>
            <a:spLocks noGrp="1"/>
          </p:cNvSpPr>
          <p:nvPr>
            <p:ph type="title"/>
          </p:nvPr>
        </p:nvSpPr>
        <p:spPr/>
        <p:txBody>
          <a:bodyPr/>
          <a:lstStyle/>
          <a:p>
            <a:r>
              <a:rPr lang="en-GB" dirty="0"/>
              <a:t>Blending</a:t>
            </a:r>
          </a:p>
        </p:txBody>
      </p:sp>
      <p:sp>
        <p:nvSpPr>
          <p:cNvPr id="3" name="Content Placeholder 2">
            <a:extLst>
              <a:ext uri="{FF2B5EF4-FFF2-40B4-BE49-F238E27FC236}">
                <a16:creationId xmlns:a16="http://schemas.microsoft.com/office/drawing/2014/main" id="{288B296A-6D64-4236-98EA-D6D8CB561D26}"/>
              </a:ext>
            </a:extLst>
          </p:cNvPr>
          <p:cNvSpPr>
            <a:spLocks noGrp="1"/>
          </p:cNvSpPr>
          <p:nvPr>
            <p:ph idx="1"/>
          </p:nvPr>
        </p:nvSpPr>
        <p:spPr/>
        <p:txBody>
          <a:bodyPr/>
          <a:lstStyle/>
          <a:p>
            <a:r>
              <a:rPr lang="en-GB" dirty="0"/>
              <a:t>Some children learn to blend really quickly, and others take a little longer. </a:t>
            </a:r>
          </a:p>
          <a:p>
            <a:r>
              <a:rPr lang="en-GB" dirty="0"/>
              <a:t>Information video link: </a:t>
            </a:r>
            <a:r>
              <a:rPr lang="en-GB" dirty="0">
                <a:hlinkClick r:id="rId2"/>
              </a:rPr>
              <a:t>https://www.littlewandlelettersandsounds.org.uk/resources/for-parents/</a:t>
            </a:r>
            <a:endParaRPr lang="en-GB" dirty="0"/>
          </a:p>
          <a:p>
            <a:endParaRPr lang="en-GB" dirty="0"/>
          </a:p>
        </p:txBody>
      </p:sp>
    </p:spTree>
    <p:extLst>
      <p:ext uri="{BB962C8B-B14F-4D97-AF65-F5344CB8AC3E}">
        <p14:creationId xmlns:p14="http://schemas.microsoft.com/office/powerpoint/2010/main" val="335756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F70EB-6057-4BE0-B15A-0D0345A9A8C7}"/>
              </a:ext>
            </a:extLst>
          </p:cNvPr>
          <p:cNvSpPr>
            <a:spLocks noGrp="1"/>
          </p:cNvSpPr>
          <p:nvPr>
            <p:ph type="title"/>
          </p:nvPr>
        </p:nvSpPr>
        <p:spPr/>
        <p:txBody>
          <a:bodyPr/>
          <a:lstStyle/>
          <a:p>
            <a:r>
              <a:rPr lang="en-US" b="1" dirty="0"/>
              <a:t>Tricky words</a:t>
            </a:r>
            <a:endParaRPr lang="en-GB" b="1" dirty="0"/>
          </a:p>
        </p:txBody>
      </p:sp>
      <p:sp>
        <p:nvSpPr>
          <p:cNvPr id="3" name="Content Placeholder 2">
            <a:extLst>
              <a:ext uri="{FF2B5EF4-FFF2-40B4-BE49-F238E27FC236}">
                <a16:creationId xmlns:a16="http://schemas.microsoft.com/office/drawing/2014/main" id="{0DA9A6A0-AA32-47D8-963D-0713757CDFED}"/>
              </a:ext>
            </a:extLst>
          </p:cNvPr>
          <p:cNvSpPr>
            <a:spLocks noGrp="1"/>
          </p:cNvSpPr>
          <p:nvPr>
            <p:ph idx="1"/>
          </p:nvPr>
        </p:nvSpPr>
        <p:spPr/>
        <p:txBody>
          <a:bodyPr>
            <a:normAutofit/>
          </a:bodyPr>
          <a:lstStyle/>
          <a:p>
            <a:pPr marL="0" indent="0">
              <a:buNone/>
            </a:pPr>
            <a:r>
              <a:rPr lang="en-US" sz="3600" dirty="0"/>
              <a:t>High-frequency words that, although decodable in themselves, cannot be decoded by children using the GPCs they have been taught up to that point. </a:t>
            </a:r>
          </a:p>
          <a:p>
            <a:pPr marL="0" indent="0">
              <a:buNone/>
            </a:pPr>
            <a:endParaRPr lang="en-US" sz="3600" dirty="0"/>
          </a:p>
          <a:p>
            <a:pPr marL="0" indent="0">
              <a:buNone/>
            </a:pPr>
            <a:r>
              <a:rPr lang="en-US" sz="3600" dirty="0"/>
              <a:t>Examples: 	the		go		we		of	</a:t>
            </a:r>
            <a:endParaRPr lang="en-GB" sz="3600" dirty="0"/>
          </a:p>
        </p:txBody>
      </p:sp>
    </p:spTree>
    <p:extLst>
      <p:ext uri="{BB962C8B-B14F-4D97-AF65-F5344CB8AC3E}">
        <p14:creationId xmlns:p14="http://schemas.microsoft.com/office/powerpoint/2010/main" val="3315458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C9010-990F-40C2-AE17-404590778D91}"/>
              </a:ext>
            </a:extLst>
          </p:cNvPr>
          <p:cNvSpPr>
            <a:spLocks noGrp="1"/>
          </p:cNvSpPr>
          <p:nvPr>
            <p:ph type="title"/>
          </p:nvPr>
        </p:nvSpPr>
        <p:spPr/>
        <p:txBody>
          <a:bodyPr/>
          <a:lstStyle/>
          <a:p>
            <a:r>
              <a:rPr lang="en-GB" dirty="0"/>
              <a:t>Programme progression</a:t>
            </a:r>
          </a:p>
        </p:txBody>
      </p:sp>
      <p:pic>
        <p:nvPicPr>
          <p:cNvPr id="4" name="Picture 3">
            <a:extLst>
              <a:ext uri="{FF2B5EF4-FFF2-40B4-BE49-F238E27FC236}">
                <a16:creationId xmlns:a16="http://schemas.microsoft.com/office/drawing/2014/main" id="{B1B5ACBF-1188-4549-B972-5321BCAA7A75}"/>
              </a:ext>
            </a:extLst>
          </p:cNvPr>
          <p:cNvPicPr>
            <a:picLocks noChangeAspect="1"/>
          </p:cNvPicPr>
          <p:nvPr/>
        </p:nvPicPr>
        <p:blipFill>
          <a:blip r:embed="rId2"/>
          <a:stretch>
            <a:fillRect/>
          </a:stretch>
        </p:blipFill>
        <p:spPr>
          <a:xfrm>
            <a:off x="2368795" y="1523268"/>
            <a:ext cx="7454411" cy="4969607"/>
          </a:xfrm>
          <a:prstGeom prst="rect">
            <a:avLst/>
          </a:prstGeom>
        </p:spPr>
      </p:pic>
      <p:sp>
        <p:nvSpPr>
          <p:cNvPr id="5" name="Speech Bubble: Oval 4">
            <a:extLst>
              <a:ext uri="{FF2B5EF4-FFF2-40B4-BE49-F238E27FC236}">
                <a16:creationId xmlns:a16="http://schemas.microsoft.com/office/drawing/2014/main" id="{4F185C2F-7883-408A-A278-695DC0588A91}"/>
              </a:ext>
            </a:extLst>
          </p:cNvPr>
          <p:cNvSpPr/>
          <p:nvPr/>
        </p:nvSpPr>
        <p:spPr>
          <a:xfrm>
            <a:off x="106018" y="1847967"/>
            <a:ext cx="2093843" cy="1152939"/>
          </a:xfrm>
          <a:prstGeom prst="wedgeEllipseCallout">
            <a:avLst>
              <a:gd name="adj1" fmla="val 46648"/>
              <a:gd name="adj2" fmla="val 9698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On the school  website</a:t>
            </a:r>
          </a:p>
        </p:txBody>
      </p:sp>
    </p:spTree>
    <p:extLst>
      <p:ext uri="{BB962C8B-B14F-4D97-AF65-F5344CB8AC3E}">
        <p14:creationId xmlns:p14="http://schemas.microsoft.com/office/powerpoint/2010/main" val="314558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1022</Words>
  <Application>Microsoft Office PowerPoint</Application>
  <PresentationFormat>Widescreen</PresentationFormat>
  <Paragraphs>86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Blending</vt:lpstr>
      <vt:lpstr>Blending</vt:lpstr>
      <vt:lpstr>Tricky words</vt:lpstr>
      <vt:lpstr>Programme progression</vt:lpstr>
      <vt:lpstr>Daily phonics sessions</vt:lpstr>
      <vt:lpstr>What has changed?</vt:lpstr>
      <vt:lpstr>Supporting your child’s reading at home</vt:lpstr>
      <vt:lpstr>PowerPoint Presentation</vt:lpstr>
      <vt:lpstr>Reading Practice Book</vt:lpstr>
      <vt:lpstr>Sharing Book</vt:lpstr>
      <vt:lpstr>Spelling</vt:lpstr>
      <vt:lpstr>PowerPoint Presentation</vt:lpstr>
      <vt:lpstr>Further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hg1</dc:creator>
  <cp:lastModifiedBy>Fiona Crascall</cp:lastModifiedBy>
  <cp:revision>22</cp:revision>
  <dcterms:created xsi:type="dcterms:W3CDTF">2022-01-07T18:46:54Z</dcterms:created>
  <dcterms:modified xsi:type="dcterms:W3CDTF">2022-05-03T11:57:51Z</dcterms:modified>
</cp:coreProperties>
</file>