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75" r:id="rId4"/>
    <p:sldId id="277" r:id="rId5"/>
    <p:sldId id="278" r:id="rId6"/>
    <p:sldId id="281" r:id="rId7"/>
    <p:sldId id="279" r:id="rId8"/>
    <p:sldId id="260" r:id="rId9"/>
    <p:sldId id="284" r:id="rId10"/>
    <p:sldId id="283" r:id="rId11"/>
    <p:sldId id="28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D5276B19-FFE7-47EA-844F-AD6167AA6255}" type="datetimeFigureOut">
              <a:rPr lang="en-GB" smtClean="0"/>
              <a:pPr/>
              <a:t>21/04/2018</a:t>
            </a:fld>
            <a:endParaRPr lang="en-GB"/>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GB"/>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72B7D58D-16C1-4E9F-A360-31D2E19D5C31}" type="slidenum">
              <a:rPr lang="en-GB" smtClean="0"/>
              <a:pPr/>
              <a:t>‹#›</a:t>
            </a:fld>
            <a:endParaRPr lang="en-GB"/>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276B19-FFE7-47EA-844F-AD6167AA6255}" type="datetimeFigureOut">
              <a:rPr lang="en-GB" smtClean="0"/>
              <a:pPr/>
              <a:t>21/04/2018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B7D58D-16C1-4E9F-A360-31D2E19D5C31}"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276B19-FFE7-47EA-844F-AD6167AA6255}" type="datetimeFigureOut">
              <a:rPr lang="en-GB" smtClean="0"/>
              <a:pPr/>
              <a:t>21/04/2018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B7D58D-16C1-4E9F-A360-31D2E19D5C31}"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276B19-FFE7-47EA-844F-AD6167AA6255}" type="datetimeFigureOut">
              <a:rPr lang="en-GB" smtClean="0"/>
              <a:pPr/>
              <a:t>21/04/2018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B7D58D-16C1-4E9F-A360-31D2E19D5C31}"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276B19-FFE7-47EA-844F-AD6167AA6255}" type="datetimeFigureOut">
              <a:rPr lang="en-GB" smtClean="0"/>
              <a:pPr/>
              <a:t>21/04/2018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B7D58D-16C1-4E9F-A360-31D2E19D5C31}"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D5276B19-FFE7-47EA-844F-AD6167AA6255}" type="datetimeFigureOut">
              <a:rPr lang="en-GB" smtClean="0"/>
              <a:pPr/>
              <a:t>21/04/2018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2B7D58D-16C1-4E9F-A360-31D2E19D5C31}" type="slidenum">
              <a:rPr lang="en-GB" smtClean="0"/>
              <a:pPr/>
              <a:t>‹#›</a:t>
            </a:fld>
            <a:endParaRPr lang="en-GB"/>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276B19-FFE7-47EA-844F-AD6167AA6255}" type="datetimeFigureOut">
              <a:rPr lang="en-GB" smtClean="0"/>
              <a:pPr/>
              <a:t>21/04/2018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2B7D58D-16C1-4E9F-A360-31D2E19D5C31}"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276B19-FFE7-47EA-844F-AD6167AA6255}" type="datetimeFigureOut">
              <a:rPr lang="en-GB" smtClean="0"/>
              <a:pPr/>
              <a:t>21/04/2018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2B7D58D-16C1-4E9F-A360-31D2E19D5C31}"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76B19-FFE7-47EA-844F-AD6167AA6255}" type="datetimeFigureOut">
              <a:rPr lang="en-GB" smtClean="0"/>
              <a:pPr/>
              <a:t>21/04/2018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2B7D58D-16C1-4E9F-A360-31D2E19D5C31}"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5276B19-FFE7-47EA-844F-AD6167AA6255}" type="datetimeFigureOut">
              <a:rPr lang="en-GB" smtClean="0"/>
              <a:pPr/>
              <a:t>21/04/2018</a:t>
            </a:fld>
            <a:endParaRPr lang="en-GB"/>
          </a:p>
        </p:txBody>
      </p:sp>
      <p:sp>
        <p:nvSpPr>
          <p:cNvPr id="7" name="Slide Number Placeholder 6"/>
          <p:cNvSpPr>
            <a:spLocks noGrp="1"/>
          </p:cNvSpPr>
          <p:nvPr>
            <p:ph type="sldNum" sz="quarter" idx="12"/>
          </p:nvPr>
        </p:nvSpPr>
        <p:spPr/>
        <p:txBody>
          <a:bodyPr/>
          <a:lstStyle/>
          <a:p>
            <a:fld id="{72B7D58D-16C1-4E9F-A360-31D2E19D5C31}" type="slidenum">
              <a:rPr lang="en-GB" smtClean="0"/>
              <a:pPr/>
              <a:t>‹#›</a:t>
            </a:fld>
            <a:endParaRPr lang="en-GB"/>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276B19-FFE7-47EA-844F-AD6167AA6255}" type="datetimeFigureOut">
              <a:rPr lang="en-GB" smtClean="0"/>
              <a:pPr/>
              <a:t>21/04/2018</a:t>
            </a:fld>
            <a:endParaRPr lang="en-GB"/>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7" name="Slide Number Placeholder 6"/>
          <p:cNvSpPr>
            <a:spLocks noGrp="1"/>
          </p:cNvSpPr>
          <p:nvPr>
            <p:ph type="sldNum" sz="quarter" idx="12"/>
          </p:nvPr>
        </p:nvSpPr>
        <p:spPr/>
        <p:txBody>
          <a:bodyPr/>
          <a:lstStyle/>
          <a:p>
            <a:fld id="{72B7D58D-16C1-4E9F-A360-31D2E19D5C31}"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D5276B19-FFE7-47EA-844F-AD6167AA6255}" type="datetimeFigureOut">
              <a:rPr lang="en-GB" smtClean="0"/>
              <a:pPr/>
              <a:t>21/04/2018</a:t>
            </a:fld>
            <a:endParaRPr lang="en-GB"/>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GB"/>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72B7D58D-16C1-4E9F-A360-31D2E19D5C31}"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School Review – Monitoring visit from Ofsted</a:t>
            </a:r>
            <a:endParaRPr lang="en-GB" dirty="0"/>
          </a:p>
        </p:txBody>
      </p:sp>
      <p:sp>
        <p:nvSpPr>
          <p:cNvPr id="3" name="Subtitle 2"/>
          <p:cNvSpPr>
            <a:spLocks noGrp="1"/>
          </p:cNvSpPr>
          <p:nvPr>
            <p:ph type="subTitle" idx="1"/>
          </p:nvPr>
        </p:nvSpPr>
        <p:spPr/>
        <p:txBody>
          <a:bodyPr>
            <a:normAutofit/>
          </a:bodyPr>
          <a:lstStyle/>
          <a:p>
            <a:endParaRPr lang="en-GB" dirty="0" smtClean="0">
              <a:solidFill>
                <a:srgbClr val="FF0000"/>
              </a:solidFill>
            </a:endParaRPr>
          </a:p>
          <a:p>
            <a:r>
              <a:rPr lang="en-GB" dirty="0" smtClean="0">
                <a:solidFill>
                  <a:srgbClr val="7030A0"/>
                </a:solidFill>
              </a:rPr>
              <a:t>Ash Cartwright and Kelsey May 2018</a:t>
            </a:r>
            <a:endParaRPr lang="en-GB" dirty="0">
              <a:solidFill>
                <a:srgbClr val="7030A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solidFill>
                  <a:srgbClr val="C00000"/>
                </a:solidFill>
              </a:rPr>
              <a:t>What did Ofsted say we need to improve and how will this look?</a:t>
            </a:r>
            <a:endParaRPr lang="en-GB" sz="2400" b="1" dirty="0">
              <a:solidFill>
                <a:srgbClr val="C00000"/>
              </a:solidFill>
            </a:endParaRPr>
          </a:p>
        </p:txBody>
      </p:sp>
      <p:sp>
        <p:nvSpPr>
          <p:cNvPr id="3" name="Content Placeholder 2"/>
          <p:cNvSpPr>
            <a:spLocks noGrp="1"/>
          </p:cNvSpPr>
          <p:nvPr>
            <p:ph idx="1"/>
          </p:nvPr>
        </p:nvSpPr>
        <p:spPr/>
        <p:txBody>
          <a:bodyPr>
            <a:normAutofit/>
          </a:bodyPr>
          <a:lstStyle/>
          <a:p>
            <a:pPr marL="68580" indent="0">
              <a:buNone/>
            </a:pPr>
            <a:r>
              <a:rPr lang="en-GB" b="1" dirty="0"/>
              <a:t>	</a:t>
            </a:r>
            <a:endParaRPr lang="en-GB" sz="2800" dirty="0">
              <a:solidFill>
                <a:srgbClr val="000000"/>
              </a:solidFill>
              <a:latin typeface="Tahoma"/>
            </a:endParaRPr>
          </a:p>
          <a:p>
            <a:r>
              <a:rPr lang="en-GB" sz="1800" b="1" dirty="0" smtClean="0">
                <a:solidFill>
                  <a:srgbClr val="000000"/>
                </a:solidFill>
                <a:latin typeface="Tahoma"/>
              </a:rPr>
              <a:t>Speed </a:t>
            </a:r>
            <a:r>
              <a:rPr lang="en-GB" sz="1800" b="1" dirty="0">
                <a:solidFill>
                  <a:srgbClr val="000000"/>
                </a:solidFill>
                <a:latin typeface="Tahoma"/>
              </a:rPr>
              <a:t>up the pace of learning by providing more opportunities for pupils, including less-able pupils, to take responsibility for their learning and use their initiatives. </a:t>
            </a:r>
            <a:endParaRPr lang="en-GB" sz="1800" b="1" dirty="0" smtClean="0">
              <a:solidFill>
                <a:srgbClr val="000000"/>
              </a:solidFill>
              <a:latin typeface="Tahoma"/>
            </a:endParaRPr>
          </a:p>
          <a:p>
            <a:r>
              <a:rPr lang="en-GB" sz="1800" dirty="0" smtClean="0">
                <a:solidFill>
                  <a:srgbClr val="000000"/>
                </a:solidFill>
                <a:latin typeface="Tahoma"/>
              </a:rPr>
              <a:t>Children </a:t>
            </a:r>
            <a:r>
              <a:rPr lang="en-GB" sz="1800" dirty="0" smtClean="0">
                <a:solidFill>
                  <a:srgbClr val="000000"/>
                </a:solidFill>
                <a:latin typeface="Tahoma"/>
              </a:rPr>
              <a:t>independently finding out their own answers – start with a </a:t>
            </a:r>
            <a:r>
              <a:rPr lang="en-GB" sz="1800" dirty="0" smtClean="0">
                <a:solidFill>
                  <a:srgbClr val="000000"/>
                </a:solidFill>
                <a:latin typeface="Tahoma"/>
              </a:rPr>
              <a:t>question</a:t>
            </a:r>
            <a:r>
              <a:rPr lang="en-GB" sz="1800" dirty="0">
                <a:solidFill>
                  <a:srgbClr val="000000"/>
                </a:solidFill>
                <a:latin typeface="Tahoma"/>
              </a:rPr>
              <a:t> </a:t>
            </a:r>
            <a:r>
              <a:rPr lang="en-GB" sz="1800" dirty="0" smtClean="0">
                <a:solidFill>
                  <a:srgbClr val="000000"/>
                </a:solidFill>
                <a:latin typeface="Tahoma"/>
              </a:rPr>
              <a:t>– build on new science and RE curriculum. Ensure that the children have resources to work independently </a:t>
            </a:r>
            <a:r>
              <a:rPr lang="en-GB" sz="1800" dirty="0" err="1" smtClean="0">
                <a:solidFill>
                  <a:srgbClr val="000000"/>
                </a:solidFill>
                <a:latin typeface="Tahoma"/>
              </a:rPr>
              <a:t>ie</a:t>
            </a:r>
            <a:r>
              <a:rPr lang="en-GB" sz="1800" dirty="0" smtClean="0">
                <a:solidFill>
                  <a:srgbClr val="000000"/>
                </a:solidFill>
                <a:latin typeface="Tahoma"/>
              </a:rPr>
              <a:t> word mats, working walls, appropriate dictionaries. Ensure the children are able to choose their own level of challenge.</a:t>
            </a:r>
            <a:endParaRPr lang="en-GB" sz="1800" b="1" dirty="0" smtClean="0">
              <a:solidFill>
                <a:srgbClr val="000000"/>
              </a:solidFill>
              <a:latin typeface="Tahoma"/>
            </a:endParaRPr>
          </a:p>
          <a:p>
            <a:endParaRPr lang="en-GB" sz="1800" b="1" dirty="0" smtClean="0">
              <a:solidFill>
                <a:srgbClr val="000000"/>
              </a:solidFill>
              <a:latin typeface="Tahoma"/>
            </a:endParaRPr>
          </a:p>
          <a:p>
            <a:endParaRPr lang="en-GB" dirty="0">
              <a:solidFill>
                <a:srgbClr val="000000"/>
              </a:solidFill>
              <a:latin typeface="Tahoma"/>
            </a:endParaRPr>
          </a:p>
          <a:p>
            <a:pPr marL="68580" indent="0">
              <a:buNone/>
            </a:pPr>
            <a:endParaRPr lang="en-GB" b="1" dirty="0"/>
          </a:p>
          <a:p>
            <a:endParaRPr lang="en-GB" b="1" dirty="0" smtClean="0"/>
          </a:p>
          <a:p>
            <a:endParaRPr lang="en-GB" dirty="0"/>
          </a:p>
        </p:txBody>
      </p:sp>
    </p:spTree>
    <p:extLst>
      <p:ext uri="{BB962C8B-B14F-4D97-AF65-F5344CB8AC3E}">
        <p14:creationId xmlns:p14="http://schemas.microsoft.com/office/powerpoint/2010/main" val="762545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2"/>
                </a:solidFill>
              </a:rPr>
              <a:t>Thank you!</a:t>
            </a:r>
            <a:endParaRPr lang="en-GB" dirty="0">
              <a:solidFill>
                <a:schemeClr val="accent2"/>
              </a:solidFill>
            </a:endParaRPr>
          </a:p>
        </p:txBody>
      </p:sp>
      <p:sp>
        <p:nvSpPr>
          <p:cNvPr id="3" name="Content Placeholder 2"/>
          <p:cNvSpPr>
            <a:spLocks noGrp="1"/>
          </p:cNvSpPr>
          <p:nvPr>
            <p:ph idx="1"/>
          </p:nvPr>
        </p:nvSpPr>
        <p:spPr/>
        <p:txBody>
          <a:bodyPr/>
          <a:lstStyle/>
          <a:p>
            <a:r>
              <a:rPr lang="en-GB" b="1" dirty="0" smtClean="0"/>
              <a:t>It has been hard work but we have achieved so much together! Thank you for your support.</a:t>
            </a:r>
          </a:p>
          <a:p>
            <a:endParaRPr lang="en-GB" b="1" dirty="0"/>
          </a:p>
          <a:p>
            <a:r>
              <a:rPr lang="en-GB" b="1" dirty="0" smtClean="0"/>
              <a:t>Any questions?</a:t>
            </a:r>
            <a:endParaRPr lang="en-GB" b="1" dirty="0"/>
          </a:p>
        </p:txBody>
      </p:sp>
    </p:spTree>
    <p:extLst>
      <p:ext uri="{BB962C8B-B14F-4D97-AF65-F5344CB8AC3E}">
        <p14:creationId xmlns:p14="http://schemas.microsoft.com/office/powerpoint/2010/main" val="19603947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6210"/>
          </a:xfrm>
        </p:spPr>
        <p:txBody>
          <a:bodyPr>
            <a:normAutofit/>
          </a:bodyPr>
          <a:lstStyle/>
          <a:p>
            <a:r>
              <a:rPr lang="en-GB" dirty="0" smtClean="0"/>
              <a:t>What were our key areas to improve from Ofsted?</a:t>
            </a:r>
            <a:endParaRPr lang="en-GB"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4" y="2564904"/>
            <a:ext cx="8229600" cy="30560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are our priorities?</a:t>
            </a:r>
            <a:endParaRPr lang="en-GB" dirty="0"/>
          </a:p>
        </p:txBody>
      </p:sp>
      <p:sp>
        <p:nvSpPr>
          <p:cNvPr id="3" name="Content Placeholder 2"/>
          <p:cNvSpPr>
            <a:spLocks noGrp="1"/>
          </p:cNvSpPr>
          <p:nvPr>
            <p:ph idx="1"/>
          </p:nvPr>
        </p:nvSpPr>
        <p:spPr/>
        <p:txBody>
          <a:bodyPr/>
          <a:lstStyle/>
          <a:p>
            <a:endParaRPr lang="en-GB" dirty="0"/>
          </a:p>
          <a:p>
            <a:r>
              <a:rPr lang="en-GB" dirty="0"/>
              <a:t> </a:t>
            </a:r>
            <a:endParaRPr lang="en-GB" i="1" dirty="0"/>
          </a:p>
        </p:txBody>
      </p:sp>
      <p:graphicFrame>
        <p:nvGraphicFramePr>
          <p:cNvPr id="4" name="Table 3"/>
          <p:cNvGraphicFramePr>
            <a:graphicFrameLocks noGrp="1"/>
          </p:cNvGraphicFramePr>
          <p:nvPr>
            <p:extLst>
              <p:ext uri="{D42A27DB-BD31-4B8C-83A1-F6EECF244321}">
                <p14:modId xmlns:p14="http://schemas.microsoft.com/office/powerpoint/2010/main" val="2791650347"/>
              </p:ext>
            </p:extLst>
          </p:nvPr>
        </p:nvGraphicFramePr>
        <p:xfrm>
          <a:off x="1042988" y="2132856"/>
          <a:ext cx="6777037" cy="3888432"/>
        </p:xfrm>
        <a:graphic>
          <a:graphicData uri="http://schemas.openxmlformats.org/drawingml/2006/table">
            <a:tbl>
              <a:tblPr firstRow="1" firstCol="1" bandRow="1"/>
              <a:tblGrid>
                <a:gridCol w="1693910"/>
                <a:gridCol w="1835102"/>
                <a:gridCol w="1553649"/>
                <a:gridCol w="1694376"/>
              </a:tblGrid>
              <a:tr h="338125">
                <a:tc>
                  <a:txBody>
                    <a:bodyPr/>
                    <a:lstStyle/>
                    <a:p>
                      <a:pPr algn="ctr">
                        <a:spcBef>
                          <a:spcPts val="2400"/>
                        </a:spcBef>
                        <a:spcAft>
                          <a:spcPts val="0"/>
                        </a:spcAft>
                      </a:pPr>
                      <a:r>
                        <a:rPr lang="en-GB" sz="900" b="1" kern="0" dirty="0">
                          <a:solidFill>
                            <a:srgbClr val="345A8A"/>
                          </a:solidFill>
                          <a:effectLst/>
                          <a:latin typeface="Cambria"/>
                          <a:ea typeface="MS Gothic"/>
                          <a:cs typeface="Times New Roman"/>
                        </a:rPr>
                        <a:t>1. Effectiveness of Leadership &amp; Management</a:t>
                      </a:r>
                    </a:p>
                  </a:txBody>
                  <a:tcPr marL="50245" marR="50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spcBef>
                          <a:spcPts val="2400"/>
                        </a:spcBef>
                        <a:spcAft>
                          <a:spcPts val="0"/>
                        </a:spcAft>
                      </a:pPr>
                      <a:r>
                        <a:rPr lang="en-GB" sz="900" b="1" kern="0" dirty="0">
                          <a:solidFill>
                            <a:srgbClr val="345A8A"/>
                          </a:solidFill>
                          <a:effectLst/>
                          <a:latin typeface="Cambria"/>
                          <a:ea typeface="MS Gothic"/>
                          <a:cs typeface="Times New Roman"/>
                        </a:rPr>
                        <a:t>2. Quality of Teaching, Learning &amp; Assessment</a:t>
                      </a:r>
                    </a:p>
                  </a:txBody>
                  <a:tcPr marL="50245" marR="50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a:spcBef>
                          <a:spcPts val="2400"/>
                        </a:spcBef>
                        <a:spcAft>
                          <a:spcPts val="0"/>
                        </a:spcAft>
                      </a:pPr>
                      <a:r>
                        <a:rPr lang="en-GB" sz="900" b="1" kern="0">
                          <a:solidFill>
                            <a:srgbClr val="345A8A"/>
                          </a:solidFill>
                          <a:effectLst/>
                          <a:latin typeface="Cambria"/>
                          <a:ea typeface="MS Gothic"/>
                          <a:cs typeface="Times New Roman"/>
                        </a:rPr>
                        <a:t>3. Personal development, Behaviour &amp; Welfare</a:t>
                      </a:r>
                    </a:p>
                  </a:txBody>
                  <a:tcPr marL="50245" marR="50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a:spcBef>
                          <a:spcPts val="2400"/>
                        </a:spcBef>
                        <a:spcAft>
                          <a:spcPts val="0"/>
                        </a:spcAft>
                      </a:pPr>
                      <a:r>
                        <a:rPr lang="en-GB" sz="900" b="1" kern="0">
                          <a:solidFill>
                            <a:srgbClr val="345A8A"/>
                          </a:solidFill>
                          <a:effectLst/>
                          <a:latin typeface="Cambria"/>
                          <a:ea typeface="MS Gothic"/>
                          <a:cs typeface="Times New Roman"/>
                        </a:rPr>
                        <a:t>4. Outcomes for Pupils</a:t>
                      </a:r>
                    </a:p>
                  </a:txBody>
                  <a:tcPr marL="50245" marR="50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r>
              <a:tr h="3550307">
                <a:tc>
                  <a:txBody>
                    <a:bodyPr/>
                    <a:lstStyle/>
                    <a:p>
                      <a:pPr marL="342900" lvl="0" indent="-342900">
                        <a:spcAft>
                          <a:spcPts val="0"/>
                        </a:spcAft>
                        <a:buFont typeface="Symbol"/>
                        <a:buChar char=""/>
                      </a:pPr>
                      <a:r>
                        <a:rPr lang="en-GB" sz="900">
                          <a:effectLst/>
                          <a:latin typeface="Cambria"/>
                          <a:ea typeface="MS Mincho"/>
                          <a:cs typeface="Times New Roman"/>
                        </a:rPr>
                        <a:t>To ensure a smooth transition for the new substantive headteacher</a:t>
                      </a:r>
                    </a:p>
                    <a:p>
                      <a:pPr marL="342900" lvl="0" indent="-342900">
                        <a:spcAft>
                          <a:spcPts val="0"/>
                        </a:spcAft>
                        <a:buFont typeface="Symbol"/>
                        <a:buChar char=""/>
                      </a:pPr>
                      <a:r>
                        <a:rPr lang="en-GB" sz="900">
                          <a:effectLst/>
                          <a:latin typeface="Cambria"/>
                          <a:ea typeface="MS Mincho"/>
                          <a:cs typeface="Times New Roman"/>
                        </a:rPr>
                        <a:t>To develop and involve middle leaders more fully in improving standards of teaching and achievement </a:t>
                      </a:r>
                    </a:p>
                    <a:p>
                      <a:pPr marL="342900" lvl="0" indent="-342900">
                        <a:spcAft>
                          <a:spcPts val="0"/>
                        </a:spcAft>
                        <a:buFont typeface="Symbol"/>
                        <a:buChar char=""/>
                      </a:pPr>
                      <a:r>
                        <a:rPr lang="en-GB" sz="900">
                          <a:effectLst/>
                          <a:latin typeface="Cambria"/>
                          <a:ea typeface="MS Mincho"/>
                          <a:cs typeface="Times New Roman"/>
                        </a:rPr>
                        <a:t>Continue to strengthen governance to ensure robust monitoring and evaluation</a:t>
                      </a:r>
                    </a:p>
                    <a:p>
                      <a:pPr marL="342900" lvl="0" indent="-342900">
                        <a:spcAft>
                          <a:spcPts val="0"/>
                        </a:spcAft>
                        <a:buFont typeface="Symbol"/>
                        <a:buChar char=""/>
                      </a:pPr>
                      <a:r>
                        <a:rPr lang="en-GB" sz="900">
                          <a:effectLst/>
                          <a:latin typeface="Cambria"/>
                          <a:ea typeface="MS Mincho"/>
                          <a:cs typeface="Times New Roman"/>
                        </a:rPr>
                        <a:t>To successfully embed the new staffing structure and monitor its impact  whilst communicating effectively with parents and the wider community</a:t>
                      </a:r>
                    </a:p>
                  </a:txBody>
                  <a:tcPr marL="50245" marR="50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342900" lvl="0" indent="-342900">
                        <a:spcAft>
                          <a:spcPts val="0"/>
                        </a:spcAft>
                        <a:buFont typeface="Symbol"/>
                        <a:buChar char=""/>
                      </a:pPr>
                      <a:r>
                        <a:rPr lang="en-GB" sz="900" dirty="0">
                          <a:effectLst/>
                          <a:latin typeface="Cambria"/>
                          <a:ea typeface="MS Mincho"/>
                          <a:cs typeface="Times New Roman"/>
                        </a:rPr>
                        <a:t>Use AFL to ensure teachers pinpoint exactly what pupils learn and set tasks at the right level of challenge, especially in maths</a:t>
                      </a:r>
                    </a:p>
                    <a:p>
                      <a:pPr marL="342900" lvl="0" indent="-342900">
                        <a:spcAft>
                          <a:spcPts val="0"/>
                        </a:spcAft>
                        <a:buFont typeface="Symbol"/>
                        <a:buChar char=""/>
                      </a:pPr>
                      <a:r>
                        <a:rPr lang="en-GB" sz="900" dirty="0">
                          <a:effectLst/>
                          <a:latin typeface="Cambria"/>
                          <a:ea typeface="MS Mincho"/>
                          <a:cs typeface="Times New Roman"/>
                        </a:rPr>
                        <a:t>100% of teaching to be good or better  and teachers strong subject knowledge ensures that all teaching incorporates a rich and robust wider curriculum</a:t>
                      </a:r>
                    </a:p>
                    <a:p>
                      <a:pPr marL="342900" lvl="0" indent="-342900">
                        <a:spcAft>
                          <a:spcPts val="0"/>
                        </a:spcAft>
                        <a:buFont typeface="Symbol"/>
                        <a:buChar char=""/>
                      </a:pPr>
                      <a:r>
                        <a:rPr lang="en-GB" sz="900" dirty="0">
                          <a:effectLst/>
                          <a:latin typeface="Cambria"/>
                          <a:ea typeface="MS Mincho"/>
                          <a:cs typeface="Times New Roman"/>
                        </a:rPr>
                        <a:t>Teachers ensure that marking (including self and peer) gives clear next steps for improvement and that pupils are given time to respond</a:t>
                      </a:r>
                    </a:p>
                    <a:p>
                      <a:pPr marL="342900" lvl="0" indent="-342900">
                        <a:spcAft>
                          <a:spcPts val="0"/>
                        </a:spcAft>
                        <a:buFont typeface="Symbol"/>
                        <a:buChar char=""/>
                      </a:pPr>
                      <a:r>
                        <a:rPr lang="en-GB" sz="900" dirty="0">
                          <a:effectLst/>
                          <a:latin typeface="Cambria"/>
                          <a:ea typeface="MS Mincho"/>
                          <a:cs typeface="Times New Roman"/>
                        </a:rPr>
                        <a:t>Teaching Assistants must be directed effectively to support learning throughout the lesson</a:t>
                      </a:r>
                    </a:p>
                  </a:txBody>
                  <a:tcPr marL="50245" marR="50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marL="342900" lvl="0" indent="-342900">
                        <a:spcAft>
                          <a:spcPts val="0"/>
                        </a:spcAft>
                        <a:buFont typeface="Symbol"/>
                        <a:buChar char=""/>
                      </a:pPr>
                      <a:r>
                        <a:rPr lang="en-GB" sz="900">
                          <a:effectLst/>
                          <a:latin typeface="Cambria"/>
                          <a:ea typeface="MS Mincho"/>
                          <a:cs typeface="Times New Roman"/>
                        </a:rPr>
                        <a:t>To ensure attendance for all groups is above 97% (including SEN and pupil premium)</a:t>
                      </a:r>
                    </a:p>
                    <a:p>
                      <a:pPr marL="342900" lvl="0" indent="-342900">
                        <a:spcAft>
                          <a:spcPts val="0"/>
                        </a:spcAft>
                        <a:buFont typeface="Symbol"/>
                        <a:buChar char=""/>
                      </a:pPr>
                      <a:r>
                        <a:rPr lang="en-GB" sz="900">
                          <a:effectLst/>
                          <a:latin typeface="Cambria"/>
                          <a:ea typeface="MS Mincho"/>
                          <a:cs typeface="Times New Roman"/>
                        </a:rPr>
                        <a:t>Develop a consistent behaviour policy using the traffic lights system that reflects our school Christian values</a:t>
                      </a:r>
                    </a:p>
                  </a:txBody>
                  <a:tcPr marL="50245" marR="50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marL="342900" lvl="0" indent="-342900">
                        <a:spcAft>
                          <a:spcPts val="0"/>
                        </a:spcAft>
                        <a:buFont typeface="Symbol"/>
                        <a:buChar char=""/>
                      </a:pPr>
                      <a:r>
                        <a:rPr lang="en-GB" sz="900" dirty="0">
                          <a:effectLst/>
                          <a:latin typeface="Cambria"/>
                          <a:ea typeface="MS Mincho"/>
                          <a:cs typeface="Times New Roman"/>
                        </a:rPr>
                        <a:t>To ensure teachers are able to accurately assess pupil ability by using target tracker to closely monitor progress</a:t>
                      </a:r>
                    </a:p>
                    <a:p>
                      <a:pPr marL="342900" lvl="0" indent="-342900">
                        <a:spcAft>
                          <a:spcPts val="0"/>
                        </a:spcAft>
                        <a:buFont typeface="Symbol"/>
                        <a:buChar char=""/>
                      </a:pPr>
                      <a:r>
                        <a:rPr lang="en-GB" sz="900" dirty="0">
                          <a:effectLst/>
                          <a:latin typeface="Cambria"/>
                          <a:ea typeface="MS Mincho"/>
                          <a:cs typeface="Times New Roman"/>
                        </a:rPr>
                        <a:t>20% of year 2 and year 6 to be judged as working in greater depth for reading, writing and maths</a:t>
                      </a:r>
                    </a:p>
                    <a:p>
                      <a:pPr marL="342900" lvl="0" indent="-342900">
                        <a:spcAft>
                          <a:spcPts val="0"/>
                        </a:spcAft>
                        <a:buFont typeface="Symbol"/>
                        <a:buChar char=""/>
                      </a:pPr>
                      <a:r>
                        <a:rPr lang="en-GB" sz="900" dirty="0">
                          <a:effectLst/>
                          <a:latin typeface="Cambria"/>
                          <a:ea typeface="MS Mincho"/>
                          <a:cs typeface="Times New Roman"/>
                        </a:rPr>
                        <a:t>Pupil premium children to be tracked individually and appropriate support used to diminish the difference</a:t>
                      </a:r>
                    </a:p>
                    <a:p>
                      <a:pPr marL="342900" lvl="0" indent="-342900">
                        <a:spcAft>
                          <a:spcPts val="0"/>
                        </a:spcAft>
                        <a:buFont typeface="Symbol"/>
                        <a:buChar char=""/>
                      </a:pPr>
                      <a:r>
                        <a:rPr lang="en-GB" sz="900" dirty="0">
                          <a:effectLst/>
                          <a:latin typeface="Cambria"/>
                          <a:ea typeface="MS Mincho"/>
                          <a:cs typeface="Times New Roman"/>
                        </a:rPr>
                        <a:t>To ensure accelerated progress so that at least 75% of each cohort are working at the expected level in reading, writing and maths</a:t>
                      </a:r>
                    </a:p>
                  </a:txBody>
                  <a:tcPr marL="50245" marR="50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r>
            </a:tbl>
          </a:graphicData>
        </a:graphic>
      </p:graphicFrame>
      <p:sp>
        <p:nvSpPr>
          <p:cNvPr id="5" name="Rectangle 1"/>
          <p:cNvSpPr>
            <a:spLocks noChangeArrowheads="1"/>
          </p:cNvSpPr>
          <p:nvPr/>
        </p:nvSpPr>
        <p:spPr bwMode="auto">
          <a:xfrm>
            <a:off x="1042988" y="2313463"/>
            <a:ext cx="231154" cy="83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304704" rIns="91440" bIns="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345A8A"/>
                </a:solidFill>
                <a:effectLst/>
                <a:latin typeface="Calibri" pitchFamily="34" charset="0"/>
                <a:ea typeface="MS Gothic" pitchFamily="49" charset="-128"/>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smtClean="0">
                <a:solidFill>
                  <a:schemeClr val="accent2">
                    <a:lumMod val="75000"/>
                  </a:schemeClr>
                </a:solidFill>
              </a:rPr>
              <a:t>What did Ofsted say?</a:t>
            </a:r>
            <a:endParaRPr lang="en-GB" sz="2800" dirty="0">
              <a:solidFill>
                <a:schemeClr val="accent2">
                  <a:lumMod val="75000"/>
                </a:schemeClr>
              </a:solidFill>
            </a:endParaRPr>
          </a:p>
        </p:txBody>
      </p:sp>
      <p:sp>
        <p:nvSpPr>
          <p:cNvPr id="3" name="Content Placeholder 2"/>
          <p:cNvSpPr>
            <a:spLocks noGrp="1"/>
          </p:cNvSpPr>
          <p:nvPr>
            <p:ph idx="1"/>
          </p:nvPr>
        </p:nvSpPr>
        <p:spPr/>
        <p:txBody>
          <a:bodyPr>
            <a:normAutofit fontScale="92500" lnSpcReduction="20000"/>
          </a:bodyPr>
          <a:lstStyle/>
          <a:p>
            <a:pPr>
              <a:buFont typeface="Arial" pitchFamily="34" charset="0"/>
              <a:buChar char="•"/>
            </a:pPr>
            <a:endParaRPr lang="en-GB" dirty="0" smtClean="0"/>
          </a:p>
          <a:p>
            <a:pPr>
              <a:buFont typeface="Arial" pitchFamily="34" charset="0"/>
              <a:buChar char="•"/>
            </a:pPr>
            <a:r>
              <a:rPr lang="en-GB" dirty="0">
                <a:solidFill>
                  <a:srgbClr val="000000"/>
                </a:solidFill>
                <a:latin typeface="Tahoma"/>
              </a:rPr>
              <a:t>You, and your senior team have brought much-needed clarity of purpose and direction to the school and have achieved a great deal in a relatively short time. </a:t>
            </a:r>
            <a:endParaRPr lang="en-GB" dirty="0" smtClean="0">
              <a:solidFill>
                <a:srgbClr val="000000"/>
              </a:solidFill>
              <a:latin typeface="Tahoma"/>
            </a:endParaRPr>
          </a:p>
          <a:p>
            <a:pPr>
              <a:buFont typeface="Arial" pitchFamily="34" charset="0"/>
              <a:buChar char="•"/>
            </a:pPr>
            <a:r>
              <a:rPr lang="en-GB" dirty="0" smtClean="0">
                <a:solidFill>
                  <a:srgbClr val="000000"/>
                </a:solidFill>
                <a:latin typeface="Tahoma"/>
              </a:rPr>
              <a:t>You </a:t>
            </a:r>
            <a:r>
              <a:rPr lang="en-GB" dirty="0">
                <a:solidFill>
                  <a:srgbClr val="000000"/>
                </a:solidFill>
                <a:latin typeface="Tahoma"/>
              </a:rPr>
              <a:t>have raised expectations about what adults and pupils can, and should, achieve. Several of the people I met praised your very obvious commitment to making sure that pupils’ safety, well-being and learning are at the heart of the school. </a:t>
            </a:r>
            <a:endParaRPr lang="en-GB" dirty="0" smtClean="0"/>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solidFill>
                  <a:schemeClr val="accent2">
                    <a:lumMod val="75000"/>
                  </a:schemeClr>
                </a:solidFill>
              </a:rPr>
              <a:t>What did Ofsted say? </a:t>
            </a:r>
            <a:endParaRPr lang="en-GB" dirty="0">
              <a:solidFill>
                <a:schemeClr val="accent2">
                  <a:lumMod val="75000"/>
                </a:schemeClr>
              </a:solidFill>
            </a:endParaRPr>
          </a:p>
        </p:txBody>
      </p:sp>
      <p:sp>
        <p:nvSpPr>
          <p:cNvPr id="3" name="Content Placeholder 2"/>
          <p:cNvSpPr>
            <a:spLocks noGrp="1"/>
          </p:cNvSpPr>
          <p:nvPr>
            <p:ph idx="1"/>
          </p:nvPr>
        </p:nvSpPr>
        <p:spPr/>
        <p:txBody>
          <a:bodyPr>
            <a:normAutofit fontScale="70000" lnSpcReduction="20000"/>
          </a:bodyPr>
          <a:lstStyle/>
          <a:p>
            <a:pPr>
              <a:buFont typeface="Arial" pitchFamily="34" charset="0"/>
              <a:buChar char="•"/>
            </a:pPr>
            <a:r>
              <a:rPr lang="en-GB" dirty="0">
                <a:solidFill>
                  <a:srgbClr val="000000"/>
                </a:solidFill>
                <a:latin typeface="Tahoma"/>
              </a:rPr>
              <a:t>You made very effective use of time during the summer term of 2017 to liaise with the interim </a:t>
            </a:r>
            <a:r>
              <a:rPr lang="en-GB" dirty="0" err="1">
                <a:solidFill>
                  <a:srgbClr val="000000"/>
                </a:solidFill>
                <a:latin typeface="Tahoma"/>
              </a:rPr>
              <a:t>headteacher</a:t>
            </a:r>
            <a:r>
              <a:rPr lang="en-GB" dirty="0">
                <a:solidFill>
                  <a:srgbClr val="000000"/>
                </a:solidFill>
                <a:latin typeface="Tahoma"/>
              </a:rPr>
              <a:t>, and set clear direction and expectations from the outset. </a:t>
            </a:r>
            <a:endParaRPr lang="en-GB" dirty="0" smtClean="0">
              <a:solidFill>
                <a:srgbClr val="000000"/>
              </a:solidFill>
              <a:latin typeface="Tahoma"/>
            </a:endParaRPr>
          </a:p>
          <a:p>
            <a:pPr>
              <a:buFont typeface="Arial" pitchFamily="34" charset="0"/>
              <a:buChar char="•"/>
            </a:pPr>
            <a:r>
              <a:rPr lang="en-GB" dirty="0" smtClean="0">
                <a:solidFill>
                  <a:srgbClr val="000000"/>
                </a:solidFill>
                <a:latin typeface="Tahoma"/>
              </a:rPr>
              <a:t>You </a:t>
            </a:r>
            <a:r>
              <a:rPr lang="en-GB" dirty="0">
                <a:solidFill>
                  <a:srgbClr val="000000"/>
                </a:solidFill>
                <a:latin typeface="Tahoma"/>
              </a:rPr>
              <a:t>have overhauled the systems for teaching, managing behaviour, assessment and safeguarding. You and the other leaders are positive role models and are very visible around the school. </a:t>
            </a:r>
            <a:endParaRPr lang="en-GB" dirty="0" smtClean="0">
              <a:solidFill>
                <a:srgbClr val="000000"/>
              </a:solidFill>
              <a:latin typeface="Tahoma"/>
            </a:endParaRPr>
          </a:p>
          <a:p>
            <a:pPr>
              <a:buFont typeface="Arial" pitchFamily="34" charset="0"/>
              <a:buChar char="•"/>
            </a:pPr>
            <a:r>
              <a:rPr lang="en-GB" dirty="0" smtClean="0">
                <a:solidFill>
                  <a:srgbClr val="000000"/>
                </a:solidFill>
                <a:latin typeface="Tahoma"/>
              </a:rPr>
              <a:t>You </a:t>
            </a:r>
            <a:r>
              <a:rPr lang="en-GB" dirty="0">
                <a:solidFill>
                  <a:srgbClr val="000000"/>
                </a:solidFill>
                <a:latin typeface="Tahoma"/>
              </a:rPr>
              <a:t>have a good understanding of the adults’ and pupils’ strengths and weaknesses. You respond quickly and provide hands-on support, which is much appreciated by the staff. </a:t>
            </a:r>
            <a:endParaRPr lang="en-GB" dirty="0" smtClean="0">
              <a:solidFill>
                <a:srgbClr val="000000"/>
              </a:solidFill>
              <a:latin typeface="Tahoma"/>
            </a:endParaRPr>
          </a:p>
          <a:p>
            <a:pPr>
              <a:buFont typeface="Arial" pitchFamily="34" charset="0"/>
              <a:buChar char="•"/>
            </a:pPr>
            <a:r>
              <a:rPr lang="en-GB" dirty="0" smtClean="0">
                <a:solidFill>
                  <a:srgbClr val="000000"/>
                </a:solidFill>
                <a:latin typeface="Tahoma"/>
              </a:rPr>
              <a:t>You </a:t>
            </a:r>
            <a:r>
              <a:rPr lang="en-GB" dirty="0">
                <a:solidFill>
                  <a:srgbClr val="000000"/>
                </a:solidFill>
                <a:latin typeface="Tahoma"/>
              </a:rPr>
              <a:t>have formed a cohesive team of enthusiastic staff, several of whom are developing leadership roles and already making a significant positive impact on the teaching of English, mathematics, physical education and the wider curriculum. </a:t>
            </a:r>
            <a:endParaRPr lang="en-GB"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dirty="0" smtClean="0">
                <a:solidFill>
                  <a:srgbClr val="990033"/>
                </a:solidFill>
              </a:rPr>
              <a:t>What did </a:t>
            </a:r>
            <a:r>
              <a:rPr kumimoji="1" lang="en-US" dirty="0" err="1" smtClean="0">
                <a:solidFill>
                  <a:srgbClr val="990033"/>
                </a:solidFill>
              </a:rPr>
              <a:t>Ofsted</a:t>
            </a:r>
            <a:r>
              <a:rPr kumimoji="1" lang="en-US" dirty="0" smtClean="0">
                <a:solidFill>
                  <a:srgbClr val="990033"/>
                </a:solidFill>
              </a:rPr>
              <a:t> say?</a:t>
            </a:r>
            <a:endParaRPr lang="en-GB" dirty="0"/>
          </a:p>
        </p:txBody>
      </p:sp>
      <p:sp>
        <p:nvSpPr>
          <p:cNvPr id="3" name="Content Placeholder 2"/>
          <p:cNvSpPr>
            <a:spLocks noGrp="1"/>
          </p:cNvSpPr>
          <p:nvPr>
            <p:ph idx="1"/>
          </p:nvPr>
        </p:nvSpPr>
        <p:spPr/>
        <p:txBody>
          <a:bodyPr>
            <a:normAutofit fontScale="92500" lnSpcReduction="10000"/>
          </a:bodyPr>
          <a:lstStyle/>
          <a:p>
            <a:r>
              <a:rPr lang="en-GB" dirty="0">
                <a:solidFill>
                  <a:srgbClr val="000000"/>
                </a:solidFill>
                <a:latin typeface="Tahoma"/>
              </a:rPr>
              <a:t>The English and mathematics subject leaders have reviewed the content of the teaching and learning programmes for both subjects, brought them up to date with the most recent requirements, provided suitable resources and introduced more consistent approaches throughout the school. </a:t>
            </a:r>
            <a:endParaRPr lang="en-GB" dirty="0" smtClean="0">
              <a:solidFill>
                <a:srgbClr val="000000"/>
              </a:solidFill>
              <a:latin typeface="Tahoma"/>
            </a:endParaRPr>
          </a:p>
          <a:p>
            <a:r>
              <a:rPr lang="en-GB" dirty="0" smtClean="0">
                <a:solidFill>
                  <a:srgbClr val="000000"/>
                </a:solidFill>
                <a:latin typeface="Tahoma"/>
              </a:rPr>
              <a:t>Teachers </a:t>
            </a:r>
            <a:r>
              <a:rPr lang="en-GB" dirty="0">
                <a:solidFill>
                  <a:srgbClr val="000000"/>
                </a:solidFill>
                <a:latin typeface="Tahoma"/>
              </a:rPr>
              <a:t>and assistants have received training and coaching, for example, in providing feedback and questioning. We saw good examples of these aspects during our learning walk. </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2">
                    <a:lumMod val="75000"/>
                  </a:schemeClr>
                </a:solidFill>
              </a:rPr>
              <a:t>What did </a:t>
            </a:r>
            <a:r>
              <a:rPr lang="en-US" dirty="0" err="1" smtClean="0">
                <a:solidFill>
                  <a:schemeClr val="accent2">
                    <a:lumMod val="75000"/>
                  </a:schemeClr>
                </a:solidFill>
              </a:rPr>
              <a:t>Ofsted</a:t>
            </a:r>
            <a:r>
              <a:rPr lang="en-US" dirty="0" smtClean="0">
                <a:solidFill>
                  <a:schemeClr val="accent2">
                    <a:lumMod val="75000"/>
                  </a:schemeClr>
                </a:solidFill>
              </a:rPr>
              <a:t> say?</a:t>
            </a:r>
            <a:r>
              <a:rPr lang="en-GB" dirty="0"/>
              <a:t/>
            </a:r>
            <a:br>
              <a:rPr lang="en-GB" dirty="0"/>
            </a:br>
            <a:endParaRPr lang="en-GB" dirty="0"/>
          </a:p>
        </p:txBody>
      </p:sp>
      <p:sp>
        <p:nvSpPr>
          <p:cNvPr id="3" name="Content Placeholder 2"/>
          <p:cNvSpPr>
            <a:spLocks noGrp="1"/>
          </p:cNvSpPr>
          <p:nvPr>
            <p:ph idx="1"/>
          </p:nvPr>
        </p:nvSpPr>
        <p:spPr/>
        <p:txBody>
          <a:bodyPr>
            <a:normAutofit fontScale="85000" lnSpcReduction="20000"/>
          </a:bodyPr>
          <a:lstStyle/>
          <a:p>
            <a:r>
              <a:rPr lang="en-GB" dirty="0">
                <a:solidFill>
                  <a:srgbClr val="000000"/>
                </a:solidFill>
                <a:latin typeface="Tahoma"/>
              </a:rPr>
              <a:t>Mathematics, which was particularly weak, is moving forward well now, although it is taking time to identify and to plug all the gaps in learning due to weaker provision in the past. It is clear from the work in the pupils’ books, and that seen in lessons, that pupils are benefiting from, and enjoying, the greater emphasis on reasoning and problem solving. They are able, and encouraged, to use appropriate mathematical vocabulary when explaining their reasoning. They opt for differently pitched challenges, and this is stretching the most able, in particular. They still find swift recall of number facts 3 </a:t>
            </a:r>
            <a:r>
              <a:rPr lang="en-GB" dirty="0" smtClean="0">
                <a:solidFill>
                  <a:srgbClr val="000000"/>
                </a:solidFill>
                <a:latin typeface="Tahoma"/>
              </a:rPr>
              <a:t>p</a:t>
            </a:r>
            <a:r>
              <a:rPr lang="en-GB" dirty="0" smtClean="0">
                <a:latin typeface="Tahoma"/>
              </a:rPr>
              <a:t>roblematic</a:t>
            </a:r>
            <a:r>
              <a:rPr lang="en-GB" dirty="0">
                <a:latin typeface="Tahoma"/>
              </a:rPr>
              <a:t>, and the mathematics leader is devising some quickly paced, enjoyable strategies to deal with this. </a:t>
            </a:r>
            <a:endParaRPr lang="en-GB"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What did </a:t>
            </a:r>
            <a:r>
              <a:rPr lang="en-US" dirty="0" err="1" smtClean="0">
                <a:solidFill>
                  <a:schemeClr val="accent2"/>
                </a:solidFill>
              </a:rPr>
              <a:t>Ofsted</a:t>
            </a:r>
            <a:r>
              <a:rPr lang="en-US" dirty="0" smtClean="0">
                <a:solidFill>
                  <a:schemeClr val="accent2"/>
                </a:solidFill>
              </a:rPr>
              <a:t> say?</a:t>
            </a:r>
            <a:endParaRPr lang="en-GB" dirty="0">
              <a:solidFill>
                <a:schemeClr val="accent2"/>
              </a:solidFill>
            </a:endParaRPr>
          </a:p>
        </p:txBody>
      </p:sp>
      <p:sp>
        <p:nvSpPr>
          <p:cNvPr id="3" name="Content Placeholder 2"/>
          <p:cNvSpPr>
            <a:spLocks noGrp="1"/>
          </p:cNvSpPr>
          <p:nvPr>
            <p:ph idx="1"/>
          </p:nvPr>
        </p:nvSpPr>
        <p:spPr>
          <a:xfrm>
            <a:off x="1043492" y="2323652"/>
            <a:ext cx="6777317" cy="3553620"/>
          </a:xfrm>
        </p:spPr>
        <p:txBody>
          <a:bodyPr>
            <a:normAutofit fontScale="85000" lnSpcReduction="10000"/>
          </a:bodyPr>
          <a:lstStyle/>
          <a:p>
            <a:pPr>
              <a:buFont typeface="Arial" pitchFamily="34" charset="0"/>
              <a:buChar char="•"/>
            </a:pPr>
            <a:r>
              <a:rPr lang="en-GB" dirty="0">
                <a:solidFill>
                  <a:srgbClr val="000000"/>
                </a:solidFill>
                <a:latin typeface="Tahoma"/>
              </a:rPr>
              <a:t>The wider curriculum has been completely overhauled and, as a result, pupils are relishing increased opportunities to develop their knowledge and skills across different subjects. You are keeping a close eye on the teachers’ planning and the pupils’ work, to make sure that the different subjects are being covered appropriately. </a:t>
            </a:r>
            <a:endParaRPr lang="en-GB" dirty="0" smtClean="0">
              <a:solidFill>
                <a:srgbClr val="000000"/>
              </a:solidFill>
              <a:latin typeface="Tahoma"/>
            </a:endParaRPr>
          </a:p>
          <a:p>
            <a:pPr>
              <a:buFont typeface="Arial" pitchFamily="34" charset="0"/>
              <a:buChar char="•"/>
            </a:pPr>
            <a:r>
              <a:rPr lang="en-GB" dirty="0" smtClean="0">
                <a:solidFill>
                  <a:srgbClr val="000000"/>
                </a:solidFill>
                <a:latin typeface="Tahoma"/>
              </a:rPr>
              <a:t>Teachers </a:t>
            </a:r>
            <a:r>
              <a:rPr lang="en-GB" dirty="0">
                <a:solidFill>
                  <a:srgbClr val="000000"/>
                </a:solidFill>
                <a:latin typeface="Tahoma"/>
              </a:rPr>
              <a:t>are incorporating practical activities, and the pupils are enthusiastic about these, particularly about the linked visits and events such as Stone Age day. The school is vibrant with a wide range of work in history, geography, science, art and design technology. </a:t>
            </a:r>
            <a:endParaRPr lang="en-GB"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C00000"/>
                </a:solidFill>
              </a:rPr>
              <a:t>What did Ofsted say we need to improve and how will this look?</a:t>
            </a:r>
            <a:endParaRPr lang="en-GB" dirty="0">
              <a:solidFill>
                <a:srgbClr val="C00000"/>
              </a:solidFill>
            </a:endParaRPr>
          </a:p>
        </p:txBody>
      </p:sp>
      <p:sp>
        <p:nvSpPr>
          <p:cNvPr id="3" name="Content Placeholder 2"/>
          <p:cNvSpPr>
            <a:spLocks noGrp="1"/>
          </p:cNvSpPr>
          <p:nvPr>
            <p:ph idx="1"/>
          </p:nvPr>
        </p:nvSpPr>
        <p:spPr/>
        <p:txBody>
          <a:bodyPr>
            <a:normAutofit/>
          </a:bodyPr>
          <a:lstStyle/>
          <a:p>
            <a:pPr marL="68580" indent="0">
              <a:buNone/>
            </a:pPr>
            <a:r>
              <a:rPr lang="en-GB" sz="2000" dirty="0" smtClean="0">
                <a:solidFill>
                  <a:srgbClr val="000000"/>
                </a:solidFill>
                <a:latin typeface="Tahoma"/>
              </a:rPr>
              <a:t> </a:t>
            </a:r>
            <a:endParaRPr lang="en-GB" sz="2000" dirty="0">
              <a:solidFill>
                <a:srgbClr val="000000"/>
              </a:solidFill>
              <a:latin typeface="Tahoma"/>
            </a:endParaRPr>
          </a:p>
          <a:p>
            <a:r>
              <a:rPr lang="en-GB" sz="1800" b="1" dirty="0" smtClean="0">
                <a:solidFill>
                  <a:srgbClr val="000000"/>
                </a:solidFill>
                <a:latin typeface="Tahoma"/>
              </a:rPr>
              <a:t>Embed </a:t>
            </a:r>
            <a:r>
              <a:rPr lang="en-GB" sz="1800" b="1" dirty="0">
                <a:solidFill>
                  <a:srgbClr val="000000"/>
                </a:solidFill>
                <a:latin typeface="Tahoma"/>
              </a:rPr>
              <a:t>the wider curriculum to deepen pupils’ knowledge, skills and enjoyment across different subjects and plug remaining gaps in their </a:t>
            </a:r>
            <a:r>
              <a:rPr lang="en-GB" sz="1800" b="1" dirty="0" smtClean="0">
                <a:solidFill>
                  <a:srgbClr val="000000"/>
                </a:solidFill>
                <a:latin typeface="Tahoma"/>
              </a:rPr>
              <a:t>learning</a:t>
            </a:r>
          </a:p>
          <a:p>
            <a:r>
              <a:rPr lang="en-GB" sz="1800" smtClean="0">
                <a:solidFill>
                  <a:srgbClr val="000000"/>
                </a:solidFill>
                <a:latin typeface="Tahoma"/>
              </a:rPr>
              <a:t>We </a:t>
            </a:r>
            <a:r>
              <a:rPr lang="en-GB" sz="1800" dirty="0" smtClean="0">
                <a:solidFill>
                  <a:srgbClr val="000000"/>
                </a:solidFill>
                <a:latin typeface="Tahoma"/>
              </a:rPr>
              <a:t>will carry on with what we are doing with our creative curriculum to embed this – we will review at our INSET day in July and evaluate/adapt accordingly</a:t>
            </a:r>
            <a:endParaRPr lang="en-GB" sz="1800" dirty="0" smtClean="0">
              <a:solidFill>
                <a:srgbClr val="000000"/>
              </a:solidFill>
              <a:latin typeface="Tahoma"/>
            </a:endParaRPr>
          </a:p>
          <a:p>
            <a:endParaRPr lang="en-GB" sz="1800" b="1" dirty="0">
              <a:solidFill>
                <a:srgbClr val="000000"/>
              </a:solidFill>
              <a:latin typeface="Tahoma"/>
            </a:endParaRPr>
          </a:p>
          <a:p>
            <a:endParaRPr lang="en-GB" sz="1800" b="1" dirty="0"/>
          </a:p>
        </p:txBody>
      </p:sp>
    </p:spTree>
    <p:extLst>
      <p:ext uri="{BB962C8B-B14F-4D97-AF65-F5344CB8AC3E}">
        <p14:creationId xmlns:p14="http://schemas.microsoft.com/office/powerpoint/2010/main" val="39090176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325</TotalTime>
  <Words>964</Words>
  <Application>Microsoft Office PowerPoint</Application>
  <PresentationFormat>On-screen Show (4:3)</PresentationFormat>
  <Paragraphs>58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Austin</vt:lpstr>
      <vt:lpstr>School Review – Monitoring visit from Ofsted</vt:lpstr>
      <vt:lpstr>What were our key areas to improve from Ofsted?</vt:lpstr>
      <vt:lpstr>What are our priorities?</vt:lpstr>
      <vt:lpstr>What did Ofsted say?</vt:lpstr>
      <vt:lpstr>What did Ofsted say? </vt:lpstr>
      <vt:lpstr>What did Ofsted say?</vt:lpstr>
      <vt:lpstr>What did Ofsted say? </vt:lpstr>
      <vt:lpstr>What did Ofsted say?</vt:lpstr>
      <vt:lpstr>What did Ofsted say we need to improve and how will this look?</vt:lpstr>
      <vt:lpstr>What did Ofsted say we need to improve and how will this look?</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Talk for Writing</dc:title>
  <dc:creator>Fiona</dc:creator>
  <cp:lastModifiedBy>Fiona Crascall</cp:lastModifiedBy>
  <cp:revision>51</cp:revision>
  <dcterms:created xsi:type="dcterms:W3CDTF">2012-01-14T10:18:54Z</dcterms:created>
  <dcterms:modified xsi:type="dcterms:W3CDTF">2018-04-21T10:18:57Z</dcterms:modified>
</cp:coreProperties>
</file>