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75" r:id="rId4"/>
    <p:sldId id="277" r:id="rId5"/>
    <p:sldId id="278" r:id="rId6"/>
    <p:sldId id="281" r:id="rId7"/>
    <p:sldId id="279" r:id="rId8"/>
    <p:sldId id="260" r:id="rId9"/>
    <p:sldId id="284" r:id="rId10"/>
    <p:sldId id="283" r:id="rId11"/>
    <p:sldId id="285" r:id="rId12"/>
    <p:sldId id="261" r:id="rId13"/>
    <p:sldId id="282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D5276B19-FFE7-47EA-844F-AD6167AA6255}" type="datetimeFigureOut">
              <a:rPr lang="en-GB" smtClean="0"/>
              <a:pPr/>
              <a:t>07/02/2018</a:t>
            </a:fld>
            <a:endParaRPr lang="en-GB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72B7D58D-16C1-4E9F-A360-31D2E19D5C3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76B19-FFE7-47EA-844F-AD6167AA6255}" type="datetimeFigureOut">
              <a:rPr lang="en-GB" smtClean="0"/>
              <a:pPr/>
              <a:t>07/02/2018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7D58D-16C1-4E9F-A360-31D2E19D5C3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76B19-FFE7-47EA-844F-AD6167AA6255}" type="datetimeFigureOut">
              <a:rPr lang="en-GB" smtClean="0"/>
              <a:pPr/>
              <a:t>07/02/2018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7D58D-16C1-4E9F-A360-31D2E19D5C3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76B19-FFE7-47EA-844F-AD6167AA6255}" type="datetimeFigureOut">
              <a:rPr lang="en-GB" smtClean="0"/>
              <a:pPr/>
              <a:t>07/02/2018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7D58D-16C1-4E9F-A360-31D2E19D5C3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76B19-FFE7-47EA-844F-AD6167AA6255}" type="datetimeFigureOut">
              <a:rPr lang="en-GB" smtClean="0"/>
              <a:pPr/>
              <a:t>07/02/2018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7D58D-16C1-4E9F-A360-31D2E19D5C3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76B19-FFE7-47EA-844F-AD6167AA6255}" type="datetimeFigureOut">
              <a:rPr lang="en-GB" smtClean="0"/>
              <a:pPr/>
              <a:t>07/02/2018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7D58D-16C1-4E9F-A360-31D2E19D5C3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76B19-FFE7-47EA-844F-AD6167AA6255}" type="datetimeFigureOut">
              <a:rPr lang="en-GB" smtClean="0"/>
              <a:pPr/>
              <a:t>07/02/2018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7D58D-16C1-4E9F-A360-31D2E19D5C3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76B19-FFE7-47EA-844F-AD6167AA6255}" type="datetimeFigureOut">
              <a:rPr lang="en-GB" smtClean="0"/>
              <a:pPr/>
              <a:t>07/02/2018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7D58D-16C1-4E9F-A360-31D2E19D5C3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76B19-FFE7-47EA-844F-AD6167AA6255}" type="datetimeFigureOut">
              <a:rPr lang="en-GB" smtClean="0"/>
              <a:pPr/>
              <a:t>07/02/2018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7D58D-16C1-4E9F-A360-31D2E19D5C3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76B19-FFE7-47EA-844F-AD6167AA6255}" type="datetimeFigureOut">
              <a:rPr lang="en-GB" smtClean="0"/>
              <a:pPr/>
              <a:t>07/02/2018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7D58D-16C1-4E9F-A360-31D2E19D5C3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76B19-FFE7-47EA-844F-AD6167AA6255}" type="datetimeFigureOut">
              <a:rPr lang="en-GB" smtClean="0"/>
              <a:pPr/>
              <a:t>07/02/2018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7D58D-16C1-4E9F-A360-31D2E19D5C3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D5276B19-FFE7-47EA-844F-AD6167AA6255}" type="datetimeFigureOut">
              <a:rPr lang="en-GB" smtClean="0"/>
              <a:pPr/>
              <a:t>07/02/2018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72B7D58D-16C1-4E9F-A360-31D2E19D5C31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School Review – where are we now?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GB" dirty="0" smtClean="0">
              <a:solidFill>
                <a:srgbClr val="FF0000"/>
              </a:solidFill>
            </a:endParaRPr>
          </a:p>
          <a:p>
            <a:r>
              <a:rPr lang="en-GB" dirty="0" smtClean="0">
                <a:solidFill>
                  <a:srgbClr val="7030A0"/>
                </a:solidFill>
              </a:rPr>
              <a:t>Ash Cartwright and Kelsey February 2018</a:t>
            </a:r>
            <a:endParaRPr lang="en-GB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Validation from the SSIA – January 2018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endParaRPr lang="en-GB" dirty="0"/>
          </a:p>
          <a:p>
            <a:r>
              <a:rPr lang="en-GB" b="1" dirty="0"/>
              <a:t>The SLT have been successful in raising expectations, and challenge for all pupils is developing and becoming more consistent across the school. </a:t>
            </a:r>
          </a:p>
          <a:p>
            <a:r>
              <a:rPr lang="en-GB" b="1" dirty="0"/>
              <a:t>N</a:t>
            </a:r>
            <a:r>
              <a:rPr lang="en-GB" b="1" dirty="0" smtClean="0"/>
              <a:t>o </a:t>
            </a:r>
            <a:r>
              <a:rPr lang="en-GB" b="1" dirty="0"/>
              <a:t>poor behaviour or disengagement was seen as work was interesting and relevant to the children and the pace of learning was typically good. </a:t>
            </a:r>
          </a:p>
          <a:p>
            <a:r>
              <a:rPr lang="en-GB" b="1" dirty="0" smtClean="0"/>
              <a:t>Teachers</a:t>
            </a:r>
            <a:r>
              <a:rPr lang="en-GB" b="1" dirty="0"/>
              <a:t>’ and pupils’ expectations of handwriting and presentation have increased and books are well presented. </a:t>
            </a:r>
          </a:p>
          <a:p>
            <a:r>
              <a:rPr lang="en-GB" b="1" dirty="0" smtClean="0"/>
              <a:t>The </a:t>
            </a:r>
            <a:r>
              <a:rPr lang="en-GB" b="1" dirty="0"/>
              <a:t>learning environment is well cared for generally well organised. </a:t>
            </a:r>
          </a:p>
          <a:p>
            <a:r>
              <a:rPr lang="en-GB" b="1" dirty="0" smtClean="0"/>
              <a:t>There </a:t>
            </a:r>
            <a:r>
              <a:rPr lang="en-GB" b="1" dirty="0"/>
              <a:t>is evidence of the wider curriculum in all classroom environments. </a:t>
            </a:r>
          </a:p>
          <a:p>
            <a:r>
              <a:rPr lang="en-GB" b="1" dirty="0" smtClean="0"/>
              <a:t>Attitudes </a:t>
            </a:r>
            <a:r>
              <a:rPr lang="en-GB" b="1" dirty="0"/>
              <a:t>to learning have been strengthened and are now good. </a:t>
            </a:r>
          </a:p>
          <a:p>
            <a:r>
              <a:rPr lang="en-GB" b="1" dirty="0" smtClean="0"/>
              <a:t>Differentiation </a:t>
            </a:r>
            <a:r>
              <a:rPr lang="en-GB" b="1" dirty="0"/>
              <a:t>is evident in all classes and much improved from last year </a:t>
            </a:r>
          </a:p>
          <a:p>
            <a:pPr marL="68580" indent="0">
              <a:buNone/>
            </a:pPr>
            <a:r>
              <a:rPr lang="en-GB" b="1" dirty="0"/>
              <a:t>	</a:t>
            </a:r>
          </a:p>
          <a:p>
            <a:endParaRPr lang="en-GB" b="1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25451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What have the children said to the Consultant Adviser?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b="1" dirty="0" smtClean="0"/>
              <a:t>They now ‘do’ more art and talked about the wider curriculum with enthusiasm</a:t>
            </a:r>
          </a:p>
          <a:p>
            <a:r>
              <a:rPr lang="en-GB" b="1" dirty="0" smtClean="0"/>
              <a:t>Marking is helpful because the teacher makes it clear what they need to improve</a:t>
            </a:r>
          </a:p>
          <a:p>
            <a:r>
              <a:rPr lang="en-GB" b="1" dirty="0" smtClean="0"/>
              <a:t>Noticed a difference that the </a:t>
            </a:r>
            <a:r>
              <a:rPr lang="en-GB" b="1" dirty="0" err="1" smtClean="0"/>
              <a:t>headteacher</a:t>
            </a:r>
            <a:r>
              <a:rPr lang="en-GB" b="1" dirty="0" smtClean="0"/>
              <a:t> teaches in all the classes</a:t>
            </a:r>
          </a:p>
          <a:p>
            <a:r>
              <a:rPr lang="en-GB" b="1" dirty="0" smtClean="0"/>
              <a:t>All children spoke confidently about the school values</a:t>
            </a:r>
          </a:p>
          <a:p>
            <a:r>
              <a:rPr lang="en-GB" b="1" dirty="0" smtClean="0"/>
              <a:t>They now have the chance to ‘challenge themselves’</a:t>
            </a:r>
          </a:p>
          <a:p>
            <a:r>
              <a:rPr lang="en-GB" b="1" dirty="0" smtClean="0"/>
              <a:t>When asked what else had improved this year they said ‘worship’. 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0350718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Our priorities</a:t>
            </a:r>
            <a:endParaRPr lang="en-GB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en-GB" b="1" dirty="0" smtClean="0"/>
              <a:t>Raise the profile of the school – confidence in the community and increase pupil numbers</a:t>
            </a:r>
          </a:p>
          <a:p>
            <a:pPr>
              <a:buFont typeface="Arial" pitchFamily="34" charset="0"/>
              <a:buChar char="•"/>
            </a:pPr>
            <a:r>
              <a:rPr lang="en-GB" b="1" dirty="0" smtClean="0"/>
              <a:t>Develop middle leaders further – Jo (maths), Adele (literacy), Ryan (PE) – learning walks</a:t>
            </a:r>
          </a:p>
          <a:p>
            <a:pPr>
              <a:buFont typeface="Arial" pitchFamily="34" charset="0"/>
              <a:buChar char="•"/>
            </a:pPr>
            <a:r>
              <a:rPr lang="en-GB" b="1" dirty="0" smtClean="0"/>
              <a:t>SLT and governors to </a:t>
            </a:r>
            <a:r>
              <a:rPr lang="en-GB" b="1" smtClean="0"/>
              <a:t>drive further improvements </a:t>
            </a:r>
            <a:r>
              <a:rPr lang="en-GB" b="1" dirty="0" smtClean="0"/>
              <a:t>– </a:t>
            </a:r>
            <a:r>
              <a:rPr lang="en-GB" b="1" dirty="0" err="1" smtClean="0"/>
              <a:t>Headteacher</a:t>
            </a:r>
            <a:r>
              <a:rPr lang="en-GB" b="1" dirty="0" smtClean="0"/>
              <a:t>, Senior Teacher and </a:t>
            </a:r>
            <a:r>
              <a:rPr lang="en-GB" b="1" dirty="0" err="1" smtClean="0"/>
              <a:t>SENCo</a:t>
            </a:r>
            <a:endParaRPr lang="en-GB" b="1" dirty="0" smtClean="0"/>
          </a:p>
          <a:p>
            <a:pPr>
              <a:buFont typeface="Arial" pitchFamily="34" charset="0"/>
              <a:buChar char="•"/>
            </a:pPr>
            <a:r>
              <a:rPr lang="en-GB" b="1" dirty="0" smtClean="0"/>
              <a:t>Improve attendance for all groups</a:t>
            </a:r>
          </a:p>
          <a:p>
            <a:pPr>
              <a:buFont typeface="Arial" pitchFamily="34" charset="0"/>
              <a:buChar char="•"/>
            </a:pPr>
            <a:r>
              <a:rPr lang="en-GB" b="1" dirty="0" smtClean="0"/>
              <a:t>Continue with quality first teaching – continue focus on pupil premium and challenge for the more able</a:t>
            </a:r>
          </a:p>
          <a:p>
            <a:pPr>
              <a:buFont typeface="Arial" pitchFamily="34" charset="0"/>
              <a:buChar char="•"/>
            </a:pPr>
            <a:r>
              <a:rPr lang="en-GB" b="1" dirty="0" smtClean="0"/>
              <a:t>Focus on progress as well as attainment </a:t>
            </a:r>
          </a:p>
          <a:p>
            <a:pPr>
              <a:buFont typeface="Arial" pitchFamily="34" charset="0"/>
              <a:buChar char="•"/>
            </a:pPr>
            <a:r>
              <a:rPr lang="en-GB" b="1" dirty="0" smtClean="0"/>
              <a:t>Budget is still deficit and will have future implications</a:t>
            </a:r>
          </a:p>
          <a:p>
            <a:pPr>
              <a:buFont typeface="Arial" pitchFamily="34" charset="0"/>
              <a:buChar char="•"/>
            </a:pPr>
            <a:r>
              <a:rPr lang="en-GB" b="1" dirty="0" smtClean="0"/>
              <a:t>Stay positive! Our children deserve the best!</a:t>
            </a:r>
            <a:endParaRPr lang="en-GB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accent2"/>
                </a:solidFill>
              </a:rPr>
              <a:t>Thank you!</a:t>
            </a:r>
            <a:endParaRPr lang="en-GB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/>
              <a:t>It has been hard work but we have achieved so much together! Thank you for your support.</a:t>
            </a:r>
          </a:p>
          <a:p>
            <a:endParaRPr lang="en-GB" b="1" dirty="0"/>
          </a:p>
          <a:p>
            <a:r>
              <a:rPr lang="en-GB" b="1" dirty="0" smtClean="0"/>
              <a:t>Any questions?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960394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6210"/>
          </a:xfrm>
        </p:spPr>
        <p:txBody>
          <a:bodyPr>
            <a:normAutofit/>
          </a:bodyPr>
          <a:lstStyle/>
          <a:p>
            <a:r>
              <a:rPr lang="en-GB" dirty="0" smtClean="0"/>
              <a:t>What were our key areas to improve from Ofsted?</a:t>
            </a:r>
            <a:endParaRPr lang="en-GB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564904"/>
            <a:ext cx="8229600" cy="30560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are our priorities?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 </a:t>
            </a:r>
            <a:endParaRPr lang="en-GB" i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1650347"/>
              </p:ext>
            </p:extLst>
          </p:nvPr>
        </p:nvGraphicFramePr>
        <p:xfrm>
          <a:off x="1042988" y="2132856"/>
          <a:ext cx="6777037" cy="3888432"/>
        </p:xfrm>
        <a:graphic>
          <a:graphicData uri="http://schemas.openxmlformats.org/drawingml/2006/table">
            <a:tbl>
              <a:tblPr firstRow="1" firstCol="1" bandRow="1"/>
              <a:tblGrid>
                <a:gridCol w="1693910"/>
                <a:gridCol w="1835102"/>
                <a:gridCol w="1553649"/>
                <a:gridCol w="1694376"/>
              </a:tblGrid>
              <a:tr h="338125">
                <a:tc>
                  <a:txBody>
                    <a:bodyPr/>
                    <a:lstStyle/>
                    <a:p>
                      <a:pPr algn="ctr"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GB" sz="900" b="1" kern="0" dirty="0">
                          <a:solidFill>
                            <a:srgbClr val="345A8A"/>
                          </a:solidFill>
                          <a:effectLst/>
                          <a:latin typeface="Cambria"/>
                          <a:ea typeface="MS Gothic"/>
                          <a:cs typeface="Times New Roman"/>
                        </a:rPr>
                        <a:t>1. Effectiveness of Leadership &amp; Management</a:t>
                      </a:r>
                    </a:p>
                  </a:txBody>
                  <a:tcPr marL="50245" marR="50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GB" sz="900" b="1" kern="0" dirty="0">
                          <a:solidFill>
                            <a:srgbClr val="345A8A"/>
                          </a:solidFill>
                          <a:effectLst/>
                          <a:latin typeface="Cambria"/>
                          <a:ea typeface="MS Gothic"/>
                          <a:cs typeface="Times New Roman"/>
                        </a:rPr>
                        <a:t>2. Quality of Teaching, Learning &amp; Assessment</a:t>
                      </a:r>
                    </a:p>
                  </a:txBody>
                  <a:tcPr marL="50245" marR="50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GB" sz="900" b="1" kern="0">
                          <a:solidFill>
                            <a:srgbClr val="345A8A"/>
                          </a:solidFill>
                          <a:effectLst/>
                          <a:latin typeface="Cambria"/>
                          <a:ea typeface="MS Gothic"/>
                          <a:cs typeface="Times New Roman"/>
                        </a:rPr>
                        <a:t>3. Personal development, Behaviour &amp; Welfare</a:t>
                      </a:r>
                    </a:p>
                  </a:txBody>
                  <a:tcPr marL="50245" marR="50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GB" sz="900" b="1" kern="0">
                          <a:solidFill>
                            <a:srgbClr val="345A8A"/>
                          </a:solidFill>
                          <a:effectLst/>
                          <a:latin typeface="Cambria"/>
                          <a:ea typeface="MS Gothic"/>
                          <a:cs typeface="Times New Roman"/>
                        </a:rPr>
                        <a:t>4. Outcomes for Pupils</a:t>
                      </a:r>
                    </a:p>
                  </a:txBody>
                  <a:tcPr marL="50245" marR="50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</a:tr>
              <a:tr h="3550307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900">
                          <a:effectLst/>
                          <a:latin typeface="Cambria"/>
                          <a:ea typeface="MS Mincho"/>
                          <a:cs typeface="Times New Roman"/>
                        </a:rPr>
                        <a:t>To ensure a smooth transition for the new substantive headteacher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900">
                          <a:effectLst/>
                          <a:latin typeface="Cambria"/>
                          <a:ea typeface="MS Mincho"/>
                          <a:cs typeface="Times New Roman"/>
                        </a:rPr>
                        <a:t>To develop and involve middle leaders more fully in improving standards of teaching and achievement 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900">
                          <a:effectLst/>
                          <a:latin typeface="Cambria"/>
                          <a:ea typeface="MS Mincho"/>
                          <a:cs typeface="Times New Roman"/>
                        </a:rPr>
                        <a:t>Continue to strengthen governance to ensure robust monitoring and evaluation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900">
                          <a:effectLst/>
                          <a:latin typeface="Cambria"/>
                          <a:ea typeface="MS Mincho"/>
                          <a:cs typeface="Times New Roman"/>
                        </a:rPr>
                        <a:t>To successfully embed the new staffing structure and monitor its impact  whilst communicating effectively with parents and the wider community</a:t>
                      </a:r>
                    </a:p>
                  </a:txBody>
                  <a:tcPr marL="50245" marR="50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900" dirty="0">
                          <a:effectLst/>
                          <a:latin typeface="Cambria"/>
                          <a:ea typeface="MS Mincho"/>
                          <a:cs typeface="Times New Roman"/>
                        </a:rPr>
                        <a:t>Use AFL to ensure teachers pinpoint exactly what pupils learn and set tasks at the right level of challenge, especially in maths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900" dirty="0">
                          <a:effectLst/>
                          <a:latin typeface="Cambria"/>
                          <a:ea typeface="MS Mincho"/>
                          <a:cs typeface="Times New Roman"/>
                        </a:rPr>
                        <a:t>100% of teaching to be good or better  and teachers strong subject knowledge ensures that all teaching incorporates a rich and robust wider curriculum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900" dirty="0">
                          <a:effectLst/>
                          <a:latin typeface="Cambria"/>
                          <a:ea typeface="MS Mincho"/>
                          <a:cs typeface="Times New Roman"/>
                        </a:rPr>
                        <a:t>Teachers ensure that marking (including self and peer) gives clear next steps for improvement and that pupils are given time to respond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900" dirty="0">
                          <a:effectLst/>
                          <a:latin typeface="Cambria"/>
                          <a:ea typeface="MS Mincho"/>
                          <a:cs typeface="Times New Roman"/>
                        </a:rPr>
                        <a:t>Teaching Assistants must be directed effectively to support learning throughout the lesson</a:t>
                      </a:r>
                    </a:p>
                  </a:txBody>
                  <a:tcPr marL="50245" marR="50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900">
                          <a:effectLst/>
                          <a:latin typeface="Cambria"/>
                          <a:ea typeface="MS Mincho"/>
                          <a:cs typeface="Times New Roman"/>
                        </a:rPr>
                        <a:t>To ensure attendance for all groups is above 97% (including SEN and pupil premium)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900">
                          <a:effectLst/>
                          <a:latin typeface="Cambria"/>
                          <a:ea typeface="MS Mincho"/>
                          <a:cs typeface="Times New Roman"/>
                        </a:rPr>
                        <a:t>Develop a consistent behaviour policy using the traffic lights system that reflects our school Christian values</a:t>
                      </a:r>
                    </a:p>
                  </a:txBody>
                  <a:tcPr marL="50245" marR="50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900" dirty="0">
                          <a:effectLst/>
                          <a:latin typeface="Cambria"/>
                          <a:ea typeface="MS Mincho"/>
                          <a:cs typeface="Times New Roman"/>
                        </a:rPr>
                        <a:t>To ensure teachers are able to accurately assess pupil ability by using target tracker to closely monitor progress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900" dirty="0">
                          <a:effectLst/>
                          <a:latin typeface="Cambria"/>
                          <a:ea typeface="MS Mincho"/>
                          <a:cs typeface="Times New Roman"/>
                        </a:rPr>
                        <a:t>20% of year 2 and year 6 to be judged as working in greater depth for reading, writing and maths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900" dirty="0">
                          <a:effectLst/>
                          <a:latin typeface="Cambria"/>
                          <a:ea typeface="MS Mincho"/>
                          <a:cs typeface="Times New Roman"/>
                        </a:rPr>
                        <a:t>Pupil premium children to be tracked individually and appropriate support used to diminish the difference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900" dirty="0">
                          <a:effectLst/>
                          <a:latin typeface="Cambria"/>
                          <a:ea typeface="MS Mincho"/>
                          <a:cs typeface="Times New Roman"/>
                        </a:rPr>
                        <a:t>To ensure accelerated progress so that at least 75% of each cohort are working at the expected level in reading, writing and maths</a:t>
                      </a:r>
                    </a:p>
                  </a:txBody>
                  <a:tcPr marL="50245" marR="50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042988" y="2313463"/>
            <a:ext cx="231154" cy="830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304704" rIns="91440" bIns="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rgbClr val="345A8A"/>
                </a:solidFill>
                <a:effectLst/>
                <a:latin typeface="Calibri" pitchFamily="34" charset="0"/>
                <a:ea typeface="MS Gothic" pitchFamily="49" charset="-128"/>
                <a:cs typeface="Times New Roman" pitchFamily="18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800" dirty="0" smtClean="0">
                <a:solidFill>
                  <a:schemeClr val="accent2">
                    <a:lumMod val="75000"/>
                  </a:schemeClr>
                </a:solidFill>
              </a:rPr>
              <a:t>Changes in the past 3 terms </a:t>
            </a:r>
            <a:endParaRPr lang="en-GB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Arial" pitchFamily="34" charset="0"/>
              <a:buChar char="•"/>
            </a:pPr>
            <a:r>
              <a:rPr lang="en-GB" b="1" dirty="0" smtClean="0"/>
              <a:t>New curriculum in place – creative/topic based – White Rose for maths</a:t>
            </a:r>
          </a:p>
          <a:p>
            <a:pPr>
              <a:buFont typeface="Arial" pitchFamily="34" charset="0"/>
              <a:buChar char="•"/>
            </a:pPr>
            <a:r>
              <a:rPr lang="en-GB" b="1" dirty="0" smtClean="0"/>
              <a:t>New assessment system – target </a:t>
            </a:r>
            <a:r>
              <a:rPr lang="en-GB" b="1" dirty="0" smtClean="0"/>
              <a:t>tracker – reports linked to this</a:t>
            </a:r>
            <a:endParaRPr lang="en-GB" b="1" dirty="0" smtClean="0"/>
          </a:p>
          <a:p>
            <a:pPr>
              <a:buFont typeface="Arial" pitchFamily="34" charset="0"/>
              <a:buChar char="•"/>
            </a:pPr>
            <a:r>
              <a:rPr lang="en-GB" b="1" dirty="0"/>
              <a:t>6</a:t>
            </a:r>
            <a:r>
              <a:rPr lang="en-GB" b="1" dirty="0" smtClean="0"/>
              <a:t> new teachers, new </a:t>
            </a:r>
            <a:r>
              <a:rPr lang="en-GB" b="1" dirty="0" err="1" smtClean="0"/>
              <a:t>SENCo</a:t>
            </a:r>
            <a:r>
              <a:rPr lang="en-GB" b="1" dirty="0" smtClean="0"/>
              <a:t>, new </a:t>
            </a:r>
            <a:r>
              <a:rPr lang="en-GB" b="1" dirty="0" err="1" smtClean="0"/>
              <a:t>Headteacher</a:t>
            </a:r>
            <a:r>
              <a:rPr lang="en-GB" b="1" dirty="0"/>
              <a:t> </a:t>
            </a:r>
            <a:r>
              <a:rPr lang="en-GB" b="1" dirty="0" smtClean="0"/>
              <a:t>– leaner structure due to budget restrictions</a:t>
            </a:r>
          </a:p>
          <a:p>
            <a:pPr>
              <a:buFont typeface="Arial" pitchFamily="34" charset="0"/>
              <a:buChar char="•"/>
            </a:pPr>
            <a:r>
              <a:rPr lang="en-GB" b="1" dirty="0" smtClean="0"/>
              <a:t>Budget restrictions have meant we had to work frugally – but we have pulled together!</a:t>
            </a:r>
          </a:p>
          <a:p>
            <a:pPr>
              <a:buFont typeface="Arial" pitchFamily="34" charset="0"/>
              <a:buChar char="•"/>
            </a:pPr>
            <a:endParaRPr lang="en-GB" dirty="0" smtClean="0"/>
          </a:p>
          <a:p>
            <a:pPr>
              <a:buFont typeface="Arial" pitchFamily="34" charset="0"/>
              <a:buChar char="•"/>
            </a:pP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Our achievements </a:t>
            </a:r>
            <a:endParaRPr lang="en-GB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en-GB" b="1" dirty="0" smtClean="0"/>
              <a:t>New mission statement </a:t>
            </a:r>
            <a:r>
              <a:rPr lang="en-GB" b="1" smtClean="0"/>
              <a:t>and motto</a:t>
            </a:r>
            <a:endParaRPr lang="en-GB" b="1" dirty="0" smtClean="0"/>
          </a:p>
          <a:p>
            <a:pPr>
              <a:buFont typeface="Arial" pitchFamily="34" charset="0"/>
              <a:buChar char="•"/>
            </a:pPr>
            <a:r>
              <a:rPr lang="en-GB" b="1" dirty="0" smtClean="0"/>
              <a:t>Children are making good progress overall</a:t>
            </a:r>
          </a:p>
          <a:p>
            <a:pPr>
              <a:buFont typeface="Arial" pitchFamily="34" charset="0"/>
              <a:buChar char="•"/>
            </a:pPr>
            <a:r>
              <a:rPr lang="en-GB" b="1" dirty="0" smtClean="0"/>
              <a:t>43% of </a:t>
            </a:r>
            <a:r>
              <a:rPr lang="en-GB" b="1" dirty="0" err="1" smtClean="0"/>
              <a:t>yr</a:t>
            </a:r>
            <a:r>
              <a:rPr lang="en-GB" b="1" dirty="0" smtClean="0"/>
              <a:t> 6 pupils eligible for grammar place</a:t>
            </a:r>
          </a:p>
          <a:p>
            <a:pPr>
              <a:buFont typeface="Arial" pitchFamily="34" charset="0"/>
              <a:buChar char="•"/>
            </a:pPr>
            <a:r>
              <a:rPr lang="en-GB" b="1" dirty="0" smtClean="0"/>
              <a:t>No exclusions and no pupils on a part-time timetable</a:t>
            </a:r>
          </a:p>
          <a:p>
            <a:pPr>
              <a:buFont typeface="Arial" pitchFamily="34" charset="0"/>
              <a:buChar char="•"/>
            </a:pPr>
            <a:r>
              <a:rPr lang="en-GB" b="1" dirty="0" smtClean="0"/>
              <a:t>New French scheme, computing system purchased, PE equipment, playtime/break equipment funded by governors</a:t>
            </a:r>
          </a:p>
          <a:p>
            <a:pPr>
              <a:buFont typeface="Arial" pitchFamily="34" charset="0"/>
              <a:buChar char="•"/>
            </a:pPr>
            <a:r>
              <a:rPr lang="en-GB" b="1" dirty="0" smtClean="0"/>
              <a:t>New whiteboards to support teaching and learning in 6 classes and large screen for hall </a:t>
            </a:r>
            <a:endParaRPr lang="en-GB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dirty="0" smtClean="0">
                <a:solidFill>
                  <a:srgbClr val="990033"/>
                </a:solidFill>
              </a:rPr>
              <a:t>Our achievements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kumimoji="1" lang="en-US" b="1" dirty="0" smtClean="0"/>
              <a:t>New website and a new </a:t>
            </a:r>
            <a:r>
              <a:rPr kumimoji="1" lang="en-US" b="1" dirty="0" err="1" smtClean="0"/>
              <a:t>facebook</a:t>
            </a:r>
            <a:r>
              <a:rPr kumimoji="1" lang="en-US" b="1" dirty="0" smtClean="0"/>
              <a:t> page</a:t>
            </a:r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kumimoji="1" lang="en-US" b="1" dirty="0" smtClean="0"/>
              <a:t>New house teams devised by the school council to enhance our Christian ethos</a:t>
            </a:r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kumimoji="1" lang="en-US" b="1" dirty="0" smtClean="0"/>
              <a:t>Obvious from the moment you enter the school that we are a Church School</a:t>
            </a:r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kumimoji="1" lang="en-US" b="1" dirty="0" smtClean="0"/>
              <a:t>Parent and pupil voice is very positive – pupils love the new curriculum and talk about independence and challenge</a:t>
            </a:r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kumimoji="1" lang="en-US" b="1" dirty="0" smtClean="0"/>
              <a:t>Community links – Harvest loaf and Stone age day – Harvest and Christmas services in Church – Reverend Assembly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Our achievements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en-GB" b="1" dirty="0" smtClean="0"/>
              <a:t>Challenging end of year targets for year R, 2 and 6 are achievable</a:t>
            </a:r>
          </a:p>
          <a:p>
            <a:pPr>
              <a:buFont typeface="Arial" pitchFamily="34" charset="0"/>
              <a:buChar char="•"/>
            </a:pPr>
            <a:r>
              <a:rPr lang="en-GB" b="1" dirty="0" smtClean="0"/>
              <a:t>Positive visits from Senior SIA and SIA</a:t>
            </a:r>
          </a:p>
          <a:p>
            <a:pPr>
              <a:buFont typeface="Arial" pitchFamily="34" charset="0"/>
              <a:buChar char="•"/>
            </a:pPr>
            <a:r>
              <a:rPr lang="en-GB" b="1" dirty="0" smtClean="0"/>
              <a:t>New attendance system in place (improving attendance is still a priority)</a:t>
            </a:r>
          </a:p>
          <a:p>
            <a:pPr>
              <a:buFont typeface="Arial" pitchFamily="34" charset="0"/>
              <a:buChar char="•"/>
            </a:pPr>
            <a:r>
              <a:rPr lang="en-GB" b="1" dirty="0" smtClean="0"/>
              <a:t>Support from Consultant Adviser worked with middle leaders and developed comprehensive action plans</a:t>
            </a:r>
          </a:p>
          <a:p>
            <a:pPr>
              <a:buFont typeface="Arial" pitchFamily="34" charset="0"/>
              <a:buChar char="•"/>
            </a:pPr>
            <a:r>
              <a:rPr lang="en-GB" b="1" dirty="0" smtClean="0"/>
              <a:t>Support from Dover hub – spelling bee, chess competition, triangulation in each others schools</a:t>
            </a:r>
            <a:endParaRPr lang="en-GB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Our achievements</a:t>
            </a:r>
            <a:endParaRPr lang="en-GB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en-GB" b="1" dirty="0" smtClean="0"/>
              <a:t>New maths texts and resources to support the new curriculum</a:t>
            </a:r>
          </a:p>
          <a:p>
            <a:pPr>
              <a:buFont typeface="Arial" pitchFamily="34" charset="0"/>
              <a:buChar char="•"/>
            </a:pPr>
            <a:r>
              <a:rPr lang="en-GB" b="1" dirty="0" smtClean="0"/>
              <a:t>Parents invited into Celebration </a:t>
            </a:r>
            <a:r>
              <a:rPr lang="en-GB" b="1" smtClean="0"/>
              <a:t>Assembly – Star of the Week</a:t>
            </a:r>
            <a:endParaRPr lang="en-GB" b="1" dirty="0" smtClean="0"/>
          </a:p>
          <a:p>
            <a:pPr>
              <a:buFont typeface="Arial" pitchFamily="34" charset="0"/>
              <a:buChar char="•"/>
            </a:pPr>
            <a:r>
              <a:rPr lang="en-GB" b="1" dirty="0" smtClean="0"/>
              <a:t>Open afternoon for </a:t>
            </a:r>
            <a:r>
              <a:rPr lang="en-GB" b="1" dirty="0" smtClean="0"/>
              <a:t>parents – 2 so far this academic year</a:t>
            </a:r>
            <a:endParaRPr lang="en-GB" b="1" dirty="0" smtClean="0"/>
          </a:p>
          <a:p>
            <a:pPr>
              <a:buFont typeface="Arial" pitchFamily="34" charset="0"/>
              <a:buChar char="•"/>
            </a:pPr>
            <a:r>
              <a:rPr lang="en-GB" b="1" dirty="0" smtClean="0"/>
              <a:t>Parent/teacher </a:t>
            </a:r>
            <a:r>
              <a:rPr lang="en-GB" b="1" dirty="0" smtClean="0"/>
              <a:t>meetings </a:t>
            </a:r>
            <a:r>
              <a:rPr lang="en-GB" b="1" dirty="0" smtClean="0"/>
              <a:t>held in classes</a:t>
            </a:r>
          </a:p>
          <a:p>
            <a:pPr>
              <a:buFont typeface="Arial" pitchFamily="34" charset="0"/>
              <a:buChar char="•"/>
            </a:pPr>
            <a:r>
              <a:rPr lang="en-GB" b="1" dirty="0" smtClean="0"/>
              <a:t>School disco and film night a success!</a:t>
            </a:r>
          </a:p>
          <a:p>
            <a:pPr>
              <a:buFont typeface="Arial" pitchFamily="34" charset="0"/>
              <a:buChar char="•"/>
            </a:pPr>
            <a:r>
              <a:rPr lang="en-GB" b="1" dirty="0" smtClean="0"/>
              <a:t>Co-op (Sandwich) to fund Winter football kit</a:t>
            </a:r>
          </a:p>
          <a:p>
            <a:pPr>
              <a:buFont typeface="Arial" pitchFamily="34" charset="0"/>
              <a:buChar char="•"/>
            </a:pPr>
            <a:r>
              <a:rPr lang="en-GB" b="1" dirty="0" smtClean="0"/>
              <a:t>Strong PTFA that raises funds for the school</a:t>
            </a:r>
          </a:p>
          <a:p>
            <a:pPr>
              <a:buFont typeface="Arial" pitchFamily="34" charset="0"/>
              <a:buChar char="•"/>
            </a:pPr>
            <a:r>
              <a:rPr lang="en-GB" b="1" dirty="0" smtClean="0"/>
              <a:t>Effective governing body – new Chair and Vice Chairs</a:t>
            </a:r>
            <a:endParaRPr lang="en-GB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Validation from Consultant Adviser December 2017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1800" b="1" dirty="0"/>
              <a:t>The HT has created a culture of high expectations for staff and pupils. She spends time teaching in all classes and this gives them the opportunity to get to know her as a teacher not just as </a:t>
            </a:r>
            <a:r>
              <a:rPr lang="en-GB" sz="1800" b="1" dirty="0" smtClean="0"/>
              <a:t>HT</a:t>
            </a:r>
          </a:p>
          <a:p>
            <a:r>
              <a:rPr lang="en-GB" sz="1800" b="1" dirty="0"/>
              <a:t>The school has implemented a rich and robust wider curriculum which pupils enjoy. Without being prompted, pupils spoke enthusiastically about all areas of the curriculum.</a:t>
            </a:r>
          </a:p>
          <a:p>
            <a:r>
              <a:rPr lang="en-GB" sz="1800" b="1" dirty="0"/>
              <a:t>There is a strong Christian ethos established and this is evident in the environment and in the way pupils behave around the school.</a:t>
            </a:r>
          </a:p>
          <a:p>
            <a:r>
              <a:rPr lang="en-GB" sz="1800" b="1" dirty="0"/>
              <a:t>Robust target setting for progress and outcomes across school and these are tied in to staff appraisal.</a:t>
            </a:r>
          </a:p>
        </p:txBody>
      </p:sp>
    </p:spTree>
    <p:extLst>
      <p:ext uri="{BB962C8B-B14F-4D97-AF65-F5344CB8AC3E}">
        <p14:creationId xmlns:p14="http://schemas.microsoft.com/office/powerpoint/2010/main" val="39090176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259</TotalTime>
  <Words>1086</Words>
  <Application>Microsoft Office PowerPoint</Application>
  <PresentationFormat>On-screen Show (4:3)</PresentationFormat>
  <Paragraphs>95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Austin</vt:lpstr>
      <vt:lpstr>School Review – where are we now?</vt:lpstr>
      <vt:lpstr>What were our key areas to improve from Ofsted?</vt:lpstr>
      <vt:lpstr>What are our priorities?</vt:lpstr>
      <vt:lpstr>Changes in the past 3 terms </vt:lpstr>
      <vt:lpstr>Our achievements </vt:lpstr>
      <vt:lpstr>Our achievements</vt:lpstr>
      <vt:lpstr>Our achievements </vt:lpstr>
      <vt:lpstr>Our achievements</vt:lpstr>
      <vt:lpstr>Validation from Consultant Adviser December 2017</vt:lpstr>
      <vt:lpstr>Validation from the SSIA – January 2018</vt:lpstr>
      <vt:lpstr>What have the children said to the Consultant Adviser?</vt:lpstr>
      <vt:lpstr>Our priorities</vt:lpstr>
      <vt:lpstr>Thank you!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Talk for Writing</dc:title>
  <dc:creator>Fiona</dc:creator>
  <cp:lastModifiedBy>Licensed User</cp:lastModifiedBy>
  <cp:revision>43</cp:revision>
  <dcterms:created xsi:type="dcterms:W3CDTF">2012-01-14T10:18:54Z</dcterms:created>
  <dcterms:modified xsi:type="dcterms:W3CDTF">2018-02-07T17:36:12Z</dcterms:modified>
</cp:coreProperties>
</file>