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1" r:id="rId3"/>
    <p:sldId id="260" r:id="rId4"/>
    <p:sldId id="264" r:id="rId5"/>
    <p:sldId id="265" r:id="rId6"/>
    <p:sldId id="266" r:id="rId7"/>
    <p:sldId id="268" r:id="rId8"/>
    <p:sldId id="269" r:id="rId9"/>
    <p:sldId id="285" r:id="rId10"/>
    <p:sldId id="290" r:id="rId11"/>
    <p:sldId id="291" r:id="rId12"/>
    <p:sldId id="292" r:id="rId13"/>
    <p:sldId id="259" r:id="rId14"/>
    <p:sldId id="257" r:id="rId15"/>
    <p:sldId id="283" r:id="rId16"/>
    <p:sldId id="278" r:id="rId17"/>
    <p:sldId id="277" r:id="rId18"/>
    <p:sldId id="289" r:id="rId19"/>
    <p:sldId id="286" r:id="rId20"/>
    <p:sldId id="287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D4F8022-6DCC-4DCA-9A83-F1103A4EAA14}" type="datetimeFigureOut">
              <a:rPr lang="en-GB"/>
              <a:pPr>
                <a:defRPr/>
              </a:pPr>
              <a:t>26/02/2019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1A6BD07-6895-4E6D-9019-1581FE9D4A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826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09E71-EE9D-48E0-B296-725B7F5255A1}" type="datetimeFigureOut">
              <a:rPr lang="en-GB"/>
              <a:pPr>
                <a:defRPr/>
              </a:pPr>
              <a:t>26/02/2019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25D9E-55C5-42A0-8CEE-E639627692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76BF9-3B45-4650-B5EA-60280C05522E}" type="datetimeFigureOut">
              <a:rPr lang="en-GB"/>
              <a:pPr>
                <a:defRPr/>
              </a:pPr>
              <a:t>26/02/2019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2D135-D5D8-445C-AD83-E872BAF590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C5490-621C-4CFD-9BBA-7F94D021482D}" type="datetimeFigureOut">
              <a:rPr lang="en-GB"/>
              <a:pPr>
                <a:defRPr/>
              </a:pPr>
              <a:t>26/02/2019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81ECE-D248-4422-AE04-300AEAA9FA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C7C9D-544E-4BF0-9C7A-916A27DFC7C8}" type="datetimeFigureOut">
              <a:rPr lang="en-GB"/>
              <a:pPr>
                <a:defRPr/>
              </a:pPr>
              <a:t>26/02/2019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9B6B1-551A-4C36-8253-4E82B0F4AD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1DCE3-9692-4DD1-B950-3A618309AE1C}" type="datetimeFigureOut">
              <a:rPr lang="en-GB"/>
              <a:pPr>
                <a:defRPr/>
              </a:pPr>
              <a:t>26/02/2019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A9405-9173-4506-8F2D-DA90106884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93CF8-CE3D-4EEE-A615-D20B1743FFF8}" type="datetimeFigureOut">
              <a:rPr lang="en-GB"/>
              <a:pPr>
                <a:defRPr/>
              </a:pPr>
              <a:t>26/02/2019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4D7B7-6256-4FB5-A807-D02EEACFF6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3693F-DBE5-43A8-8EDF-D99B4A06AEE2}" type="datetimeFigureOut">
              <a:rPr lang="en-GB"/>
              <a:pPr>
                <a:defRPr/>
              </a:pPr>
              <a:t>26/02/2019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F9575-3BE6-4719-8B5F-9F0D8E0324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2A884-E4A2-448A-B520-A43357FC6816}" type="datetimeFigureOut">
              <a:rPr lang="en-GB"/>
              <a:pPr>
                <a:defRPr/>
              </a:pPr>
              <a:t>26/02/2019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30DAB-99B2-4EBC-895A-E868A5465B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4BE8B-F11F-4BDD-9137-DFDBEB5879C0}" type="datetimeFigureOut">
              <a:rPr lang="en-GB"/>
              <a:pPr>
                <a:defRPr/>
              </a:pPr>
              <a:t>26/02/2019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CD3DC-5AEF-4769-97C8-7E934D00E4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6CD45-3A86-487D-8D97-4E52C9FC771F}" type="datetimeFigureOut">
              <a:rPr lang="en-GB"/>
              <a:pPr>
                <a:defRPr/>
              </a:pPr>
              <a:t>26/02/2019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20E07-A203-49DA-827B-39035F5F34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F8999-4CA6-4D8C-8019-4615FF9A8692}" type="datetimeFigureOut">
              <a:rPr lang="en-GB"/>
              <a:pPr>
                <a:defRPr/>
              </a:pPr>
              <a:t>26/02/2019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E5B36-24E9-458A-8C33-5397D20095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94EE6CC-850A-4B35-9174-DCB730858C2E}" type="datetimeFigureOut">
              <a:rPr lang="en-GB"/>
              <a:pPr>
                <a:defRPr/>
              </a:pPr>
              <a:t>26/02/2019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140CED-5799-48F2-BB27-5D7F6F35F7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&amp;esrc=s&amp;frm=1&amp;source=images&amp;cd=&amp;cad=rja&amp;docid=urCAP9zPp6pA6M&amp;tbnid=23-Oihu6nozRwM:&amp;ved=0CAUQjRw&amp;url=http://www.menaspeacemakers.org/programs&amp;ei=U6t_Ue_FOdCb0AW3qIDQBg&amp;bvm=bv.45645796,d.d2k&amp;psig=AFQjCNFIVSowJx6shqrG90nBdZKKZj4n3Q&amp;ust=1367407809469520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www.google.co.uk/url?sa=i&amp;rct=j&amp;q=&amp;esrc=s&amp;frm=1&amp;source=images&amp;cd=&amp;cad=rja&amp;docid=IWzVnhQoJQ_E1M&amp;tbnid=_b1aJhjTj3ExOM:&amp;ved=0CAUQjRw&amp;url=http://www.prx.org/pieces/92595-restorative-justice-peace-talks-radio-29-00&amp;ei=l6t_UYCVLaKa0AWih4GwAg&amp;bvm=bv.45645796,d.d2k&amp;psig=AFQjCNFBF68lgslWhUs9VT46r-o_6SJuCQ&amp;ust=1367407892509651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://www.google.co.uk/url?sa=i&amp;rct=j&amp;q=&amp;esrc=s&amp;frm=1&amp;source=images&amp;cd=&amp;cad=rja&amp;docid=g3iRMDfH9HXQ-M&amp;tbnid=P3oJIBOtwi_m2M:&amp;ved=0CAUQjRw&amp;url=http://www.tarekcoaching.com/blog/a-crucial-key-to-being-loved-by-millions/&amp;ei=SjKBUbCPDqSS0QX6h4AI&amp;bvm=bv.45921128,d.d2k&amp;psig=AFQjCNFCxkRiyMBs0jEAGXL_iM6FdHpIKA&amp;ust=1367507892217160" TargetMode="External"/><Relationship Id="rId7" Type="http://schemas.openxmlformats.org/officeDocument/2006/relationships/hyperlink" Target="http://www.google.co.uk/url?sa=i&amp;rct=j&amp;q=&amp;esrc=s&amp;frm=1&amp;source=images&amp;cd=&amp;cad=rja&amp;docid=Hrzq07rWUkgd8M&amp;tbnid=aReGgzmTd7GgtM:&amp;ved=0CAUQjRw&amp;url=http://www.imanihousing.org.uk/repair-request&amp;ei=DTOBUZT_EqOd0QWo6IHgDQ&amp;psig=AFQjCNHdy-F-KqITl1AZpqqgxySljbuFuA&amp;ust=1367508055023720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www.google.co.uk/url?sa=i&amp;rct=j&amp;q=&amp;esrc=s&amp;frm=1&amp;source=images&amp;cd=&amp;cad=rja&amp;docid=LBvBPeic0zfXjM&amp;tbnid=pFao3msQ3AO6mM:&amp;ved=0CAUQjRw&amp;url=http://meditation.dmc.tv/peace/How-Do-We-Practice-Responsibility.html&amp;ei=hDKBUfX4F6LK0AWpsIHIAQ&amp;psig=AFQjCNHcBNu2UDeJNpaAlSvuPPyW64xFzg&amp;ust=1367507943975442" TargetMode="External"/><Relationship Id="rId10" Type="http://schemas.openxmlformats.org/officeDocument/2006/relationships/image" Target="../media/image9.jpeg"/><Relationship Id="rId4" Type="http://schemas.openxmlformats.org/officeDocument/2006/relationships/image" Target="../media/image6.jpeg"/><Relationship Id="rId9" Type="http://schemas.openxmlformats.org/officeDocument/2006/relationships/hyperlink" Target="http://www.google.co.uk/url?sa=i&amp;rct=j&amp;q=&amp;esrc=s&amp;frm=1&amp;source=images&amp;cd=&amp;cad=rja&amp;docid=h7KqZg2DiDapYM&amp;tbnid=E0fkltsEzebgMM:&amp;ved=0CAUQjRw&amp;url=http://www.singingthroughtherain.net/2012/04/the-reintegration-puzzle-putting-the-pieces-back-together.html&amp;ei=tzaBUZP9CqbZ0QXG2YHQDg&amp;bvm=bv.45921128,d.d2k&amp;psig=AFQjCNFa-OXB1UqAToOqod2lh7IXOsh0Xw&amp;ust=1367509041420103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.uk/url?sa=i&amp;rct=j&amp;q=&amp;esrc=s&amp;frm=1&amp;source=images&amp;cd=&amp;cad=rja&amp;docid=uwX7MJIaGVbKeM&amp;tbnid=wqCBA7L2PhjOTM:&amp;ved=0CAUQjRw&amp;url=http://www.wondaland.com/2012/04/29/acting-is-the-weirdest-thing-ever/&amp;ei=aTuBUZHmGa340gXh6YGwBA&amp;bvm=bv.45921128,d.d2k&amp;psig=AFQjCNH4PiIqeZ9nGr0iizFrgw2WhMzzyA&amp;ust=136751024643203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.uk/url?sa=i&amp;rct=j&amp;q=&amp;esrc=s&amp;frm=1&amp;source=images&amp;cd=&amp;cad=rja&amp;docid=Dz6k7_W3yyqUTM&amp;tbnid=lXNDejqWoqFPPM:&amp;ved=0CAUQjRw&amp;url=http://blog.equinix.com/2012/12/big-questions-before-big-data/&amp;ei=RTqBUcGlDsav0QX1poCgBw&amp;bvm=bv.45921128,d.d2k&amp;psig=AFQjCNHFlit968CtDen8xnqsUcmpVIUWdA&amp;ust=1367509950910428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o.uk/url?sa=i&amp;rct=j&amp;q=&amp;esrc=s&amp;frm=1&amp;source=images&amp;cd=&amp;cad=rja&amp;docid=IqXAw9Oy53zXqM&amp;tbnid=RcKEWbm16NCR_M:&amp;ved=0CAUQjRw&amp;url=http://www.creativeeducation.co.uk/blog/index.php/2010/11/using-questions-effectively-in-your-lessons/&amp;ei=0juBUajMCubO0QXZwYGgBw&amp;bvm=bv.45921128,d.d2k&amp;psig=AFQjCNGOuILHgXnDueWHzoOTL-pNhDa-UQ&amp;ust=1367510351232776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hyperlink" Target="http://www.google.co.uk/url?sa=i&amp;rct=j&amp;q=&amp;esrc=s&amp;frm=1&amp;source=images&amp;cd=&amp;cad=rja&amp;docid=4x6riNnZ1mZGKM&amp;tbnid=HvGubGnmKpvy4M:&amp;ved=0CAUQjRw&amp;url=http://2wapworld.com/web/w_posts.php?forum_id%3D88%26topic_id%3D3000380&amp;ei=VzyBUdjWEoSX1AWauoD4Dw&amp;bvm=bv.45921128,d.d2k&amp;psig=AFQjCNFTrGgLX-O_gp7Gr2d6TPpDdzFraQ&amp;ust=136751047411555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.uk/url?sa=i&amp;rct=j&amp;q=letter+from+criminal+to+victim+not+sorry&amp;source=images&amp;cd=&amp;cad=rja&amp;docid=w6h9bB4-xkJnuM&amp;tbnid=sWZwnsmIbQdkdM:&amp;ved=0CAUQjRw&amp;url=http://www.bbc.co.uk/news/uk-england-leeds-15870279&amp;ei=S8N_UdGDJcmd0QXVkoDwBQ&amp;psig=AFQjCNGdyM1Zgxb4qJQn8FQ7k7y-yvxUhw&amp;ust=136741395832692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&amp;esrc=s&amp;frm=1&amp;source=images&amp;cd=&amp;cad=rja&amp;docid=urCAP9zPp6pA6M&amp;tbnid=23-Oihu6nozRwM:&amp;ved=0CAUQjRw&amp;url=http://www.menaspeacemakers.org/programs&amp;ei=U6t_Ue_FOdCb0AW3qIDQBg&amp;bvm=bv.45645796,d.d2k&amp;psig=AFQjCNFIVSowJx6shqrG90nBdZKKZj4n3Q&amp;ust=1367407809469520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www.google.co.uk/url?sa=i&amp;rct=j&amp;q=&amp;esrc=s&amp;frm=1&amp;source=images&amp;cd=&amp;cad=rja&amp;docid=IWzVnhQoJQ_E1M&amp;tbnid=_b1aJhjTj3ExOM:&amp;ved=0CAUQjRw&amp;url=http://www.prx.org/pieces/92595-restorative-justice-peace-talks-radio-29-00&amp;ei=l6t_UYCVLaKa0AWih4GwAg&amp;bvm=bv.45645796,d.d2k&amp;psig=AFQjCNFBF68lgslWhUs9VT46r-o_6SJuCQ&amp;ust=136740789250965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395288" y="333375"/>
            <a:ext cx="8350250" cy="22320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sz="8000" b="1" smtClean="0"/>
              <a:t>Restorative practice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8888" y="2636838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 To examine this method of conflict resolution.</a:t>
            </a:r>
            <a:endParaRPr lang="en-GB" dirty="0"/>
          </a:p>
        </p:txBody>
      </p:sp>
      <p:pic>
        <p:nvPicPr>
          <p:cNvPr id="14339" name="Picture 2" descr="http://www.menaspeacemakers.org/files/images/rest_justice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948113"/>
            <a:ext cx="4940300" cy="290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 descr="http://s3.amazonaws.com/production.mediajoint.prx.org/public/piece_images/215834/Restorative_Justice_small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7538" y="3848100"/>
            <a:ext cx="4676775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can RJ do for a School?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709120"/>
          </a:xfrm>
        </p:spPr>
        <p:txBody>
          <a:bodyPr/>
          <a:lstStyle/>
          <a:p>
            <a:pPr marL="365125" lvl="0" indent="-255588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GB" altLang="en-US" sz="2000" dirty="0">
                <a:solidFill>
                  <a:prstClr val="black"/>
                </a:solidFill>
                <a:latin typeface="Lucida Sans Unicode"/>
              </a:rPr>
              <a:t>Happier and safer school</a:t>
            </a:r>
          </a:p>
          <a:p>
            <a:pPr marL="365125" lvl="0" indent="-255588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GB" altLang="en-US" sz="2000" dirty="0">
                <a:solidFill>
                  <a:prstClr val="black"/>
                </a:solidFill>
                <a:latin typeface="Lucida Sans Unicode"/>
              </a:rPr>
              <a:t>Mutually respectful relationships</a:t>
            </a:r>
          </a:p>
          <a:p>
            <a:pPr marL="365125" lvl="0" indent="-255588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GB" altLang="en-US" sz="2000" dirty="0">
                <a:solidFill>
                  <a:prstClr val="black"/>
                </a:solidFill>
                <a:latin typeface="Lucida Sans Unicode"/>
              </a:rPr>
              <a:t>More effective teaching and learning</a:t>
            </a:r>
          </a:p>
          <a:p>
            <a:pPr marL="365125" lvl="0" indent="-255588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GB" altLang="en-US" sz="2000" dirty="0">
                <a:solidFill>
                  <a:prstClr val="black"/>
                </a:solidFill>
                <a:latin typeface="Lucida Sans Unicode"/>
              </a:rPr>
              <a:t>Reducing exclusions</a:t>
            </a:r>
          </a:p>
          <a:p>
            <a:pPr marL="365125" lvl="0" indent="-255588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GB" altLang="en-US" sz="2000" dirty="0">
                <a:solidFill>
                  <a:prstClr val="black"/>
                </a:solidFill>
                <a:latin typeface="Lucida Sans Unicode"/>
              </a:rPr>
              <a:t>Raising attendance</a:t>
            </a:r>
          </a:p>
          <a:p>
            <a:pPr marL="365125" lvl="0" indent="-255588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GB" altLang="en-US" sz="2000" dirty="0">
                <a:solidFill>
                  <a:prstClr val="black"/>
                </a:solidFill>
                <a:latin typeface="Lucida Sans Unicode"/>
              </a:rPr>
              <a:t>Developing emotional literacy</a:t>
            </a:r>
          </a:p>
          <a:p>
            <a:pPr marL="365125" lvl="0" indent="-255588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GB" altLang="en-US" sz="2000" dirty="0">
                <a:solidFill>
                  <a:prstClr val="black"/>
                </a:solidFill>
                <a:latin typeface="Lucida Sans Unicode"/>
              </a:rPr>
              <a:t>Addressing bullying behaviours</a:t>
            </a:r>
          </a:p>
          <a:p>
            <a:pPr marL="365125" lvl="0" indent="-255588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GB" altLang="en-US" sz="2000" dirty="0">
                <a:solidFill>
                  <a:prstClr val="black"/>
                </a:solidFill>
                <a:latin typeface="Lucida Sans Unicode"/>
              </a:rPr>
              <a:t>Raising morale by culture of inclusion and belonging</a:t>
            </a:r>
          </a:p>
          <a:p>
            <a:pPr marL="365125" lvl="0" indent="-255588">
              <a:lnSpc>
                <a:spcPct val="8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GB" altLang="en-US" sz="2000" dirty="0">
                <a:solidFill>
                  <a:prstClr val="black"/>
                </a:solidFill>
                <a:latin typeface="Lucida Sans Unicode"/>
              </a:rPr>
              <a:t>Reduces entry into CJS</a:t>
            </a:r>
          </a:p>
          <a:p>
            <a:pPr marL="365125" lvl="0" indent="-255588">
              <a:lnSpc>
                <a:spcPct val="90000"/>
              </a:lnSpc>
              <a:spcBef>
                <a:spcPct val="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GB" altLang="en-US" sz="6600" dirty="0">
                <a:solidFill>
                  <a:prstClr val="black"/>
                </a:solidFill>
                <a:latin typeface="Lucida Sans Unicode"/>
              </a:rPr>
              <a:t>IT IS NOT A SOFT </a:t>
            </a:r>
            <a:r>
              <a:rPr lang="en-GB" altLang="en-US" sz="6600" dirty="0" smtClean="0">
                <a:solidFill>
                  <a:prstClr val="black"/>
                </a:solidFill>
                <a:latin typeface="Lucida Sans Unicode"/>
              </a:rPr>
              <a:t>OPTION</a:t>
            </a:r>
          </a:p>
          <a:p>
            <a:pPr marL="365125" lvl="0" indent="-255588">
              <a:lnSpc>
                <a:spcPct val="90000"/>
              </a:lnSpc>
              <a:spcBef>
                <a:spcPct val="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GB" altLang="en-US" sz="1200" dirty="0">
                <a:solidFill>
                  <a:prstClr val="black"/>
                </a:solidFill>
                <a:latin typeface="Lucida Sans Unicode"/>
              </a:rPr>
              <a:t>Video clip: https://www.youtube.com/watch?v=JfiGiA2bpoY</a:t>
            </a:r>
            <a:endParaRPr lang="en-US" altLang="en-US" sz="1200" dirty="0">
              <a:solidFill>
                <a:prstClr val="black"/>
              </a:solidFill>
              <a:latin typeface="Lucida Sans Unicode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2451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Restorative Justice Conferencing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lvl="0" indent="-255588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GB" altLang="en-US" sz="2800" b="1" dirty="0">
                <a:solidFill>
                  <a:prstClr val="black"/>
                </a:solidFill>
                <a:latin typeface="Lucida Sans Unicode"/>
              </a:rPr>
              <a:t>A process for resolving conflict</a:t>
            </a:r>
          </a:p>
          <a:p>
            <a:pPr marL="365125" lvl="0" indent="-255588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GB" altLang="en-US" sz="2800" b="1" dirty="0">
                <a:solidFill>
                  <a:prstClr val="black"/>
                </a:solidFill>
                <a:latin typeface="Lucida Sans Unicode"/>
              </a:rPr>
              <a:t>A common language to resolve conflict</a:t>
            </a:r>
          </a:p>
          <a:p>
            <a:pPr marL="365125" lvl="0" indent="-255588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GB" altLang="en-US" sz="2800" b="1" dirty="0">
                <a:solidFill>
                  <a:prstClr val="black"/>
                </a:solidFill>
                <a:latin typeface="Lucida Sans Unicode"/>
              </a:rPr>
              <a:t>Focuses on the needs of the victim</a:t>
            </a:r>
          </a:p>
          <a:p>
            <a:pPr marL="365125" lvl="0" indent="-255588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GB" altLang="en-US" sz="2800" b="1" dirty="0">
                <a:solidFill>
                  <a:prstClr val="black"/>
                </a:solidFill>
                <a:latin typeface="Lucida Sans Unicode"/>
              </a:rPr>
              <a:t>Allows the wrongdoer(s) to understand the impact of their actions</a:t>
            </a:r>
          </a:p>
          <a:p>
            <a:pPr marL="365125" lvl="0" indent="-255588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GB" altLang="en-US" sz="2800" b="1" dirty="0">
                <a:solidFill>
                  <a:prstClr val="black"/>
                </a:solidFill>
                <a:latin typeface="Lucida Sans Unicode"/>
              </a:rPr>
              <a:t>Encourages wrongdoer(s) to take responsibility for their actions</a:t>
            </a:r>
          </a:p>
          <a:p>
            <a:pPr marL="365125" lvl="0" indent="-255588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GB" altLang="en-US" sz="2800" b="1" dirty="0">
                <a:solidFill>
                  <a:prstClr val="black"/>
                </a:solidFill>
                <a:latin typeface="Lucida Sans Unicode"/>
              </a:rPr>
              <a:t>Therefore creates accountability</a:t>
            </a:r>
          </a:p>
          <a:p>
            <a:pPr marL="365125" lvl="0" indent="-255588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</a:pPr>
            <a:r>
              <a:rPr lang="en-GB" altLang="en-US" sz="2800" b="1" dirty="0">
                <a:solidFill>
                  <a:prstClr val="black"/>
                </a:solidFill>
                <a:latin typeface="Lucida Sans Unicode"/>
              </a:rPr>
              <a:t>Likely to change behaviour and build character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655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Implementation: The First Step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77174"/>
            <a:ext cx="1563357" cy="2751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835696" y="1327922"/>
            <a:ext cx="1379833" cy="2371404"/>
            <a:chOff x="1769742" y="890274"/>
            <a:chExt cx="1379833" cy="2371404"/>
          </a:xfrm>
          <a:scene3d>
            <a:camera prst="orthographicFront"/>
            <a:lightRig rig="flat" dir="t"/>
          </a:scene3d>
        </p:grpSpPr>
        <p:sp>
          <p:nvSpPr>
            <p:cNvPr id="9" name="Rounded Rectangle 8"/>
            <p:cNvSpPr/>
            <p:nvPr/>
          </p:nvSpPr>
          <p:spPr>
            <a:xfrm>
              <a:off x="1769742" y="890274"/>
              <a:ext cx="1379833" cy="2371404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-5040797"/>
                <a:satOff val="2192"/>
                <a:lumOff val="637"/>
                <a:alphaOff val="0"/>
              </a:schemeClr>
            </a:fillRef>
            <a:effectRef idx="1">
              <a:schemeClr val="accent2">
                <a:hueOff val="-5040797"/>
                <a:satOff val="2192"/>
                <a:lumOff val="637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1810156" y="930688"/>
              <a:ext cx="1299005" cy="229057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kern="1200" dirty="0" smtClean="0"/>
                <a:t>Restorative language, contracts, class room rules</a:t>
              </a:r>
              <a:endParaRPr lang="en-GB" sz="14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347864" y="1382902"/>
            <a:ext cx="1536048" cy="2291052"/>
            <a:chOff x="3571949" y="930450"/>
            <a:chExt cx="1536048" cy="2291052"/>
          </a:xfrm>
          <a:scene3d>
            <a:camera prst="orthographicFront"/>
            <a:lightRig rig="flat" dir="t"/>
          </a:scene3d>
        </p:grpSpPr>
        <p:sp>
          <p:nvSpPr>
            <p:cNvPr id="12" name="Rounded Rectangle 11"/>
            <p:cNvSpPr/>
            <p:nvPr/>
          </p:nvSpPr>
          <p:spPr>
            <a:xfrm>
              <a:off x="3571949" y="930450"/>
              <a:ext cx="1536048" cy="2291052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DA1F28">
                    <a:hueOff val="-10081594"/>
                    <a:satOff val="4384"/>
                    <a:lumOff val="1275"/>
                    <a:alphaOff val="0"/>
                    <a:tint val="62000"/>
                    <a:satMod val="180000"/>
                  </a:srgbClr>
                </a:gs>
                <a:gs pos="65000">
                  <a:srgbClr val="DA1F28">
                    <a:hueOff val="-10081594"/>
                    <a:satOff val="4384"/>
                    <a:lumOff val="1275"/>
                    <a:alphaOff val="0"/>
                    <a:tint val="32000"/>
                    <a:satMod val="250000"/>
                  </a:srgbClr>
                </a:gs>
                <a:gs pos="100000">
                  <a:srgbClr val="DA1F28">
                    <a:hueOff val="-10081594"/>
                    <a:satOff val="4384"/>
                    <a:lumOff val="1275"/>
                    <a:alphaOff val="0"/>
                    <a:tint val="23000"/>
                    <a:satMod val="300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p3d prstMaterial="dkEdge">
              <a:bevelT w="8200" h="38100"/>
            </a:sp3d>
          </p:spPr>
        </p:sp>
        <p:sp>
          <p:nvSpPr>
            <p:cNvPr id="13" name="Rounded Rectangle 4"/>
            <p:cNvSpPr/>
            <p:nvPr/>
          </p:nvSpPr>
          <p:spPr>
            <a:xfrm>
              <a:off x="3616938" y="975439"/>
              <a:ext cx="1446070" cy="2201074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ucida Sans Unicode"/>
                  <a:ea typeface="+mn-ea"/>
                  <a:cs typeface="+mn-cs"/>
                </a:rPr>
                <a:t>Check in and check out in form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004048" y="1456743"/>
            <a:ext cx="1533334" cy="2317963"/>
            <a:chOff x="5530372" y="916995"/>
            <a:chExt cx="1533334" cy="2317963"/>
          </a:xfrm>
          <a:scene3d>
            <a:camera prst="orthographicFront"/>
            <a:lightRig rig="flat" dir="t"/>
          </a:scene3d>
        </p:grpSpPr>
        <p:sp>
          <p:nvSpPr>
            <p:cNvPr id="15" name="Rounded Rectangle 14"/>
            <p:cNvSpPr/>
            <p:nvPr/>
          </p:nvSpPr>
          <p:spPr>
            <a:xfrm>
              <a:off x="5530372" y="916995"/>
              <a:ext cx="1533334" cy="2317963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DA1F28">
                    <a:hueOff val="-15122391"/>
                    <a:satOff val="6577"/>
                    <a:lumOff val="1912"/>
                    <a:alphaOff val="0"/>
                    <a:tint val="62000"/>
                    <a:satMod val="180000"/>
                  </a:srgbClr>
                </a:gs>
                <a:gs pos="65000">
                  <a:srgbClr val="DA1F28">
                    <a:hueOff val="-15122391"/>
                    <a:satOff val="6577"/>
                    <a:lumOff val="1912"/>
                    <a:alphaOff val="0"/>
                    <a:tint val="32000"/>
                    <a:satMod val="250000"/>
                  </a:srgbClr>
                </a:gs>
                <a:gs pos="100000">
                  <a:srgbClr val="DA1F28">
                    <a:hueOff val="-15122391"/>
                    <a:satOff val="6577"/>
                    <a:lumOff val="1912"/>
                    <a:alphaOff val="0"/>
                    <a:tint val="23000"/>
                    <a:satMod val="300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p3d prstMaterial="dkEdge">
              <a:bevelT w="8200" h="38100"/>
            </a:sp3d>
          </p:spPr>
        </p:sp>
        <p:sp>
          <p:nvSpPr>
            <p:cNvPr id="16" name="Rounded Rectangle 4"/>
            <p:cNvSpPr/>
            <p:nvPr/>
          </p:nvSpPr>
          <p:spPr>
            <a:xfrm>
              <a:off x="5575282" y="961905"/>
              <a:ext cx="1443514" cy="2228143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ucida Sans Unicode"/>
                  <a:ea typeface="+mn-ea"/>
                  <a:cs typeface="+mn-cs"/>
                </a:rPr>
                <a:t>Rest. chats to resolve low level conflict 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32240" y="1439977"/>
            <a:ext cx="1656213" cy="2410178"/>
            <a:chOff x="7486081" y="870887"/>
            <a:chExt cx="1656213" cy="2410178"/>
          </a:xfrm>
          <a:scene3d>
            <a:camera prst="orthographicFront"/>
            <a:lightRig rig="flat" dir="t"/>
          </a:scene3d>
        </p:grpSpPr>
        <p:sp>
          <p:nvSpPr>
            <p:cNvPr id="18" name="Rounded Rectangle 17"/>
            <p:cNvSpPr/>
            <p:nvPr/>
          </p:nvSpPr>
          <p:spPr>
            <a:xfrm>
              <a:off x="7486081" y="870887"/>
              <a:ext cx="1656213" cy="2410178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DA1F28">
                    <a:hueOff val="-20163188"/>
                    <a:satOff val="8769"/>
                    <a:lumOff val="2550"/>
                    <a:alphaOff val="0"/>
                    <a:tint val="62000"/>
                    <a:satMod val="180000"/>
                  </a:srgbClr>
                </a:gs>
                <a:gs pos="65000">
                  <a:srgbClr val="DA1F28">
                    <a:hueOff val="-20163188"/>
                    <a:satOff val="8769"/>
                    <a:lumOff val="2550"/>
                    <a:alphaOff val="0"/>
                    <a:tint val="32000"/>
                    <a:satMod val="250000"/>
                  </a:srgbClr>
                </a:gs>
                <a:gs pos="100000">
                  <a:srgbClr val="DA1F28">
                    <a:hueOff val="-20163188"/>
                    <a:satOff val="8769"/>
                    <a:lumOff val="2550"/>
                    <a:alphaOff val="0"/>
                    <a:tint val="23000"/>
                    <a:satMod val="300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p3d prstMaterial="dkEdge">
              <a:bevelT w="8200" h="38100"/>
            </a:sp3d>
          </p:spPr>
        </p:sp>
        <p:sp>
          <p:nvSpPr>
            <p:cNvPr id="19" name="Rounded Rectangle 4"/>
            <p:cNvSpPr/>
            <p:nvPr/>
          </p:nvSpPr>
          <p:spPr>
            <a:xfrm>
              <a:off x="7534590" y="919396"/>
              <a:ext cx="1559195" cy="231316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ucida Sans Unicode"/>
                  <a:ea typeface="+mn-ea"/>
                  <a:cs typeface="+mn-cs"/>
                </a:rPr>
                <a:t>RJ Conferencing to resolve high level conflict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203872" y="4509120"/>
            <a:ext cx="2225690" cy="1335414"/>
            <a:chOff x="3123413" y="1296825"/>
            <a:chExt cx="2225690" cy="1335414"/>
          </a:xfrm>
          <a:scene3d>
            <a:camera prst="orthographicFront"/>
            <a:lightRig rig="flat" dir="t"/>
          </a:scene3d>
        </p:grpSpPr>
        <p:sp>
          <p:nvSpPr>
            <p:cNvPr id="21" name="Rounded Rectangle 20"/>
            <p:cNvSpPr/>
            <p:nvPr/>
          </p:nvSpPr>
          <p:spPr>
            <a:xfrm>
              <a:off x="3123413" y="1296825"/>
              <a:ext cx="2225690" cy="1335414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DA1F28">
                    <a:hueOff val="-10081594"/>
                    <a:satOff val="4384"/>
                    <a:lumOff val="1275"/>
                    <a:alphaOff val="0"/>
                    <a:tint val="62000"/>
                    <a:satMod val="180000"/>
                  </a:srgbClr>
                </a:gs>
                <a:gs pos="65000">
                  <a:srgbClr val="DA1F28">
                    <a:hueOff val="-10081594"/>
                    <a:satOff val="4384"/>
                    <a:lumOff val="1275"/>
                    <a:alphaOff val="0"/>
                    <a:tint val="32000"/>
                    <a:satMod val="250000"/>
                  </a:srgbClr>
                </a:gs>
                <a:gs pos="100000">
                  <a:srgbClr val="DA1F28">
                    <a:hueOff val="-10081594"/>
                    <a:satOff val="4384"/>
                    <a:lumOff val="1275"/>
                    <a:alphaOff val="0"/>
                    <a:tint val="23000"/>
                    <a:satMod val="300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p3d prstMaterial="dkEdge">
              <a:bevelT w="8200" h="38100"/>
            </a:sp3d>
          </p:spPr>
        </p:sp>
        <p:sp>
          <p:nvSpPr>
            <p:cNvPr id="22" name="Rounded Rectangle 4"/>
            <p:cNvSpPr/>
            <p:nvPr/>
          </p:nvSpPr>
          <p:spPr>
            <a:xfrm>
              <a:off x="3162526" y="1335938"/>
              <a:ext cx="2147464" cy="1257188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marR="0" lvl="0" indent="0" algn="ctr" defTabSz="889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Lucida Sans Unicode"/>
                  <a:ea typeface="+mn-ea"/>
                  <a:cs typeface="+mn-cs"/>
                </a:rPr>
                <a:t>Training</a:t>
              </a:r>
              <a:endPara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572000" y="4509120"/>
            <a:ext cx="2225690" cy="1335414"/>
            <a:chOff x="6239380" y="1296825"/>
            <a:chExt cx="2225690" cy="1335414"/>
          </a:xfrm>
          <a:scene3d>
            <a:camera prst="orthographicFront"/>
            <a:lightRig rig="flat" dir="t"/>
          </a:scene3d>
        </p:grpSpPr>
        <p:sp>
          <p:nvSpPr>
            <p:cNvPr id="36" name="Rounded Rectangle 35"/>
            <p:cNvSpPr/>
            <p:nvPr/>
          </p:nvSpPr>
          <p:spPr>
            <a:xfrm>
              <a:off x="6239380" y="1296825"/>
              <a:ext cx="2225690" cy="1335414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-20163188"/>
                <a:satOff val="8769"/>
                <a:lumOff val="2550"/>
                <a:alphaOff val="0"/>
              </a:schemeClr>
            </a:fillRef>
            <a:effectRef idx="1">
              <a:schemeClr val="accent2">
                <a:hueOff val="-20163188"/>
                <a:satOff val="8769"/>
                <a:lumOff val="255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7" name="Rounded Rectangle 4"/>
            <p:cNvSpPr/>
            <p:nvPr/>
          </p:nvSpPr>
          <p:spPr>
            <a:xfrm>
              <a:off x="6278493" y="1335938"/>
              <a:ext cx="2147464" cy="125718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kern="1200" dirty="0" smtClean="0"/>
                <a:t>Resources, Info. for Parents, Staff, Pupils</a:t>
              </a:r>
              <a:endParaRPr lang="en-GB" sz="2000" kern="12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841200" y="4900841"/>
            <a:ext cx="471846" cy="551971"/>
            <a:chOff x="2455706" y="1688547"/>
            <a:chExt cx="471846" cy="551971"/>
          </a:xfrm>
        </p:grpSpPr>
        <p:sp>
          <p:nvSpPr>
            <p:cNvPr id="39" name="Right Arrow 38"/>
            <p:cNvSpPr/>
            <p:nvPr/>
          </p:nvSpPr>
          <p:spPr>
            <a:xfrm>
              <a:off x="2455706" y="1688547"/>
              <a:ext cx="471846" cy="551971"/>
            </a:xfrm>
            <a:prstGeom prst="rightArrow">
              <a:avLst>
                <a:gd name="adj1" fmla="val 60000"/>
                <a:gd name="adj2" fmla="val 50000"/>
              </a:avLst>
            </a:prstGeom>
            <a:gradFill rotWithShape="1">
              <a:gsLst>
                <a:gs pos="0">
                  <a:srgbClr val="DA1F28">
                    <a:hueOff val="0"/>
                    <a:satOff val="0"/>
                    <a:lumOff val="0"/>
                    <a:alphaOff val="0"/>
                    <a:tint val="62000"/>
                    <a:satMod val="180000"/>
                  </a:srgbClr>
                </a:gs>
                <a:gs pos="65000">
                  <a:srgbClr val="DA1F28">
                    <a:hueOff val="0"/>
                    <a:satOff val="0"/>
                    <a:lumOff val="0"/>
                    <a:alphaOff val="0"/>
                    <a:tint val="32000"/>
                    <a:satMod val="250000"/>
                  </a:srgbClr>
                </a:gs>
                <a:gs pos="100000">
                  <a:srgbClr val="DA1F28">
                    <a:hueOff val="0"/>
                    <a:satOff val="0"/>
                    <a:lumOff val="0"/>
                    <a:alphaOff val="0"/>
                    <a:tint val="23000"/>
                    <a:satMod val="300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40" name="Right Arrow 4"/>
            <p:cNvSpPr/>
            <p:nvPr/>
          </p:nvSpPr>
          <p:spPr>
            <a:xfrm>
              <a:off x="2455706" y="1798941"/>
              <a:ext cx="330292" cy="33118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marR="0" lvl="0" indent="0" algn="ctr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8076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smtClean="0"/>
              <a:t>Outcomes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GB" b="1" dirty="0" smtClean="0">
                <a:solidFill>
                  <a:srgbClr val="00B050"/>
                </a:solidFill>
              </a:rPr>
              <a:t>All will be able to </a:t>
            </a:r>
            <a:r>
              <a:rPr lang="en-GB" b="1" u="sng" dirty="0" smtClean="0">
                <a:solidFill>
                  <a:srgbClr val="00B050"/>
                </a:solidFill>
              </a:rPr>
              <a:t>describe</a:t>
            </a:r>
            <a:r>
              <a:rPr lang="en-GB" b="1" dirty="0" smtClean="0">
                <a:solidFill>
                  <a:srgbClr val="00B050"/>
                </a:solidFill>
              </a:rPr>
              <a:t> what restorative practice is</a:t>
            </a:r>
          </a:p>
          <a:p>
            <a:pPr marL="0" indent="0">
              <a:buFont typeface="Arial" charset="0"/>
              <a:buNone/>
            </a:pPr>
            <a:endParaRPr lang="en-GB" dirty="0" smtClean="0"/>
          </a:p>
          <a:p>
            <a:pPr marL="0" indent="0">
              <a:buFont typeface="Arial" charset="0"/>
              <a:buNone/>
            </a:pPr>
            <a:r>
              <a:rPr lang="en-GB" b="1" dirty="0" smtClean="0">
                <a:solidFill>
                  <a:srgbClr val="FFC000"/>
                </a:solidFill>
              </a:rPr>
              <a:t>Most will be able to </a:t>
            </a:r>
            <a:r>
              <a:rPr lang="en-GB" b="1" i="1" u="sng" dirty="0" smtClean="0">
                <a:solidFill>
                  <a:srgbClr val="FFC000"/>
                </a:solidFill>
              </a:rPr>
              <a:t>apply </a:t>
            </a:r>
            <a:r>
              <a:rPr lang="en-GB" b="1" dirty="0" smtClean="0">
                <a:solidFill>
                  <a:srgbClr val="FFC000"/>
                </a:solidFill>
              </a:rPr>
              <a:t>the rules of restorative practice to a case study and </a:t>
            </a:r>
            <a:r>
              <a:rPr lang="en-GB" b="1" i="1" u="sng" dirty="0" smtClean="0">
                <a:solidFill>
                  <a:srgbClr val="FFC000"/>
                </a:solidFill>
              </a:rPr>
              <a:t>analyse</a:t>
            </a:r>
            <a:r>
              <a:rPr lang="en-GB" b="1" dirty="0" smtClean="0">
                <a:solidFill>
                  <a:srgbClr val="FFC000"/>
                </a:solidFill>
              </a:rPr>
              <a:t> if it is an effective method of conflict resolution</a:t>
            </a:r>
          </a:p>
          <a:p>
            <a:pPr marL="0" indent="0">
              <a:buFont typeface="Arial" charset="0"/>
              <a:buNone/>
            </a:pPr>
            <a:endParaRPr lang="en-GB" b="1" dirty="0" smtClean="0">
              <a:solidFill>
                <a:srgbClr val="FFC000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en-GB" b="1" dirty="0" smtClean="0">
                <a:solidFill>
                  <a:srgbClr val="FF0000"/>
                </a:solidFill>
              </a:rPr>
              <a:t>Some will be able to </a:t>
            </a:r>
            <a:r>
              <a:rPr lang="en-GB" b="1" i="1" u="sng" dirty="0" smtClean="0">
                <a:solidFill>
                  <a:srgbClr val="FF0000"/>
                </a:solidFill>
              </a:rPr>
              <a:t>create</a:t>
            </a:r>
            <a:r>
              <a:rPr lang="en-GB" b="1" dirty="0" smtClean="0">
                <a:solidFill>
                  <a:srgbClr val="FF0000"/>
                </a:solidFill>
              </a:rPr>
              <a:t> a successful role play showing restorative justice in practice.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i="1" dirty="0" smtClean="0"/>
              <a:t>For each scenario you must decide:</a:t>
            </a:r>
            <a:endParaRPr lang="en-GB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3633788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4800" dirty="0"/>
              <a:t>What happened?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4800" dirty="0"/>
              <a:t>Who was harmed</a:t>
            </a:r>
            <a:r>
              <a:rPr lang="en-GB" sz="4800" dirty="0" smtClean="0"/>
              <a:t>?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4800" dirty="0" smtClean="0"/>
              <a:t>How can it be repaired?</a:t>
            </a:r>
            <a:endParaRPr lang="en-GB" sz="48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36577"/>
            <a:ext cx="6264696" cy="577811"/>
          </a:xfrm>
        </p:spPr>
        <p:txBody>
          <a:bodyPr/>
          <a:lstStyle/>
          <a:p>
            <a:r>
              <a:rPr lang="en-US" b="1" dirty="0" smtClean="0"/>
              <a:t>RP is based on FOUR R’s!</a:t>
            </a:r>
            <a:endParaRPr lang="en-GB" b="1" dirty="0"/>
          </a:p>
        </p:txBody>
      </p:sp>
      <p:sp>
        <p:nvSpPr>
          <p:cNvPr id="4" name="Rectangle 3"/>
          <p:cNvSpPr/>
          <p:nvPr/>
        </p:nvSpPr>
        <p:spPr>
          <a:xfrm>
            <a:off x="210736" y="1034519"/>
            <a:ext cx="828092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/>
              <a:t>RESPECT</a:t>
            </a:r>
            <a:r>
              <a:rPr lang="en-US" sz="2200" dirty="0" smtClean="0"/>
              <a:t> –For </a:t>
            </a:r>
            <a:r>
              <a:rPr lang="en-US" sz="2200" dirty="0"/>
              <a:t>everyone by listening to other </a:t>
            </a:r>
            <a:endParaRPr lang="en-US" sz="2200" dirty="0" smtClean="0"/>
          </a:p>
          <a:p>
            <a:pPr algn="just"/>
            <a:r>
              <a:rPr lang="en-US" sz="2200" dirty="0" smtClean="0"/>
              <a:t>opinions </a:t>
            </a:r>
            <a:r>
              <a:rPr lang="en-US" sz="2200" dirty="0"/>
              <a:t>and learning to value them </a:t>
            </a:r>
            <a:endParaRPr lang="en-US" sz="2200" dirty="0" smtClean="0"/>
          </a:p>
          <a:p>
            <a:pPr algn="just"/>
            <a:endParaRPr lang="en-US" sz="2200" b="1" dirty="0" smtClean="0"/>
          </a:p>
          <a:p>
            <a:pPr algn="just"/>
            <a:endParaRPr lang="en-US" sz="2200" b="1" dirty="0"/>
          </a:p>
          <a:p>
            <a:pPr algn="just"/>
            <a:endParaRPr lang="en-US" sz="2200" b="1" dirty="0" smtClean="0"/>
          </a:p>
          <a:p>
            <a:pPr algn="just"/>
            <a:r>
              <a:rPr lang="en-US" sz="2200" b="1" dirty="0" smtClean="0"/>
              <a:t>RESPONSIBILTY -</a:t>
            </a:r>
            <a:r>
              <a:rPr lang="en-US" sz="2200" dirty="0" smtClean="0"/>
              <a:t> Taking </a:t>
            </a:r>
            <a:r>
              <a:rPr lang="en-US" sz="2200" dirty="0"/>
              <a:t>responsibility for your own </a:t>
            </a:r>
            <a:endParaRPr lang="en-US" sz="2200" dirty="0" smtClean="0"/>
          </a:p>
          <a:p>
            <a:pPr algn="just"/>
            <a:r>
              <a:rPr lang="en-US" sz="2200" dirty="0" smtClean="0"/>
              <a:t>actions 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dirty="0"/>
              <a:t> </a:t>
            </a:r>
            <a:r>
              <a:rPr lang="en-US" sz="2200" dirty="0" smtClean="0"/>
              <a:t>             </a:t>
            </a:r>
            <a:r>
              <a:rPr lang="en-US" sz="2200" b="1" dirty="0" smtClean="0"/>
              <a:t>REPAIR</a:t>
            </a:r>
            <a:r>
              <a:rPr lang="en-US" sz="2200" dirty="0" smtClean="0"/>
              <a:t> – repair </a:t>
            </a:r>
            <a:r>
              <a:rPr lang="en-US" sz="2200" dirty="0"/>
              <a:t>harm and ensure </a:t>
            </a:r>
            <a:r>
              <a:rPr lang="en-US" sz="2200" dirty="0" smtClean="0"/>
              <a:t>behaviour is not  </a:t>
            </a:r>
          </a:p>
          <a:p>
            <a:pPr algn="just"/>
            <a:r>
              <a:rPr lang="en-US" sz="2200" dirty="0"/>
              <a:t> </a:t>
            </a:r>
            <a:r>
              <a:rPr lang="en-US" sz="2200" dirty="0" smtClean="0"/>
              <a:t>                       repeated (Consequence for actions)</a:t>
            </a:r>
          </a:p>
          <a:p>
            <a:pPr algn="just"/>
            <a:endParaRPr lang="en-US" sz="2200" dirty="0" smtClean="0"/>
          </a:p>
          <a:p>
            <a:pPr algn="just"/>
            <a:endParaRPr lang="en-US" sz="2200" dirty="0" smtClean="0"/>
          </a:p>
          <a:p>
            <a:pPr algn="just"/>
            <a:endParaRPr lang="en-US" sz="2200" dirty="0"/>
          </a:p>
          <a:p>
            <a:pPr algn="just"/>
            <a:r>
              <a:rPr lang="en-US" sz="2200" b="1" dirty="0"/>
              <a:t>RE-INTEGRATION</a:t>
            </a:r>
            <a:r>
              <a:rPr lang="en-US" sz="2200" dirty="0"/>
              <a:t> - working through a structured, supportive process that aims to solve the </a:t>
            </a:r>
            <a:r>
              <a:rPr lang="en-US" sz="2200" dirty="0" smtClean="0"/>
              <a:t>problem and help everyone reach a positive outcome.</a:t>
            </a:r>
            <a:endParaRPr lang="en-US" sz="2200" dirty="0"/>
          </a:p>
        </p:txBody>
      </p:sp>
      <p:pic>
        <p:nvPicPr>
          <p:cNvPr id="1026" name="Picture 2" descr="Restorative Training Servic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-99392"/>
            <a:ext cx="1647825" cy="162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tarekcoaching.com/tcwp/wp-content/uploads/2010/08/life-coaching-liste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412776"/>
            <a:ext cx="1368152" cy="123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meditation.dmc.tv/images/articles/Wannisa/1204118510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52" y="2276872"/>
            <a:ext cx="1721664" cy="1386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www.imanihousing.org.uk/sites/default/files/Repair.pn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52" y="3573016"/>
            <a:ext cx="1305202" cy="1305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singingthroughtherain.net/wp-content/uploads/2012/04/Puzzle-pieces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710158"/>
            <a:ext cx="1630208" cy="99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31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483243" y="116632"/>
            <a:ext cx="8229600" cy="418058"/>
          </a:xfrm>
        </p:spPr>
        <p:txBody>
          <a:bodyPr/>
          <a:lstStyle/>
          <a:p>
            <a:r>
              <a:rPr lang="en-GB" b="1" dirty="0" smtClean="0"/>
              <a:t>ROLE PLAY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395536" y="2276872"/>
            <a:ext cx="8640960" cy="3960440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endParaRPr lang="en-GB" sz="200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2000" b="1" i="1" dirty="0" smtClean="0"/>
              <a:t>ROLES: 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GB" sz="2000" b="1" dirty="0" smtClean="0"/>
              <a:t>Perpetrator (Main bully) - Julie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GB" sz="2000" b="1" dirty="0" smtClean="0"/>
              <a:t>Victim (Person who feels attacked) - Sarah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GB" sz="2000" b="1" dirty="0" smtClean="0"/>
              <a:t>Mediator (Person asking the BIG questions) - Fiona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GB" sz="2000" b="1" dirty="0" smtClean="0"/>
              <a:t>Observer 2 (Watch and observe how the situation is handled/resolved (Feedback at the end) - Jo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2800" dirty="0" smtClean="0"/>
              <a:t>    It can be about any issue that involves conflict: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2800" dirty="0" smtClean="0"/>
              <a:t>    Here we are looking at bullying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GB" sz="2800" dirty="0" smtClean="0"/>
          </a:p>
          <a:p>
            <a:pPr>
              <a:lnSpc>
                <a:spcPct val="80000"/>
              </a:lnSpc>
              <a:buNone/>
            </a:pPr>
            <a:r>
              <a:rPr lang="en-GB" sz="2800" dirty="0"/>
              <a:t>https://www.youtube.com/watch?v=JfiGiA2bpoY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GB" sz="2800" dirty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GB" sz="28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79129" y="692696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+mj-lt"/>
              </a:rPr>
              <a:t>So how should we deal with this in school? We are going to role play a scenario for you</a:t>
            </a:r>
            <a:endParaRPr lang="en-GB" sz="2200" dirty="0">
              <a:latin typeface="+mj-lt"/>
            </a:endParaRPr>
          </a:p>
        </p:txBody>
      </p:sp>
      <p:pic>
        <p:nvPicPr>
          <p:cNvPr id="2050" name="Picture 2" descr="http://www.wondaland.com/core/wp-content/uploads/2012/04/character-acting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16632"/>
            <a:ext cx="2569493" cy="2001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0" y="476672"/>
            <a:ext cx="5331166" cy="1143000"/>
          </a:xfrm>
        </p:spPr>
        <p:txBody>
          <a:bodyPr/>
          <a:lstStyle/>
          <a:p>
            <a:r>
              <a:rPr lang="en-GB" sz="6000" b="1" dirty="0" smtClean="0"/>
              <a:t>The BIG Questions 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251520" y="2276872"/>
            <a:ext cx="8435280" cy="3849291"/>
          </a:xfrm>
        </p:spPr>
        <p:txBody>
          <a:bodyPr/>
          <a:lstStyle/>
          <a:p>
            <a:r>
              <a:rPr lang="en-GB" b="1" dirty="0" smtClean="0"/>
              <a:t>What happened?</a:t>
            </a:r>
          </a:p>
          <a:p>
            <a:r>
              <a:rPr lang="en-GB" b="1" dirty="0" smtClean="0"/>
              <a:t>What were you thinking about at the time?</a:t>
            </a:r>
          </a:p>
          <a:p>
            <a:r>
              <a:rPr lang="en-GB" b="1" dirty="0" smtClean="0"/>
              <a:t>What have been your thoughts since?</a:t>
            </a:r>
          </a:p>
          <a:p>
            <a:r>
              <a:rPr lang="en-GB" b="1" dirty="0" smtClean="0"/>
              <a:t>Who has been affected?</a:t>
            </a:r>
          </a:p>
          <a:p>
            <a:r>
              <a:rPr lang="en-GB" b="1" dirty="0" smtClean="0"/>
              <a:t>What do you think you need to do to make things right?</a:t>
            </a:r>
          </a:p>
        </p:txBody>
      </p:sp>
      <p:pic>
        <p:nvPicPr>
          <p:cNvPr id="1026" name="Picture 2" descr="http://blog.equinix.com/wp-content/uploads/2012/12/bigdata_big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8640"/>
            <a:ext cx="3847356" cy="2415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-22695" y="0"/>
            <a:ext cx="4738711" cy="22048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happened?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were you thinking about at the time?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have been your thoughts since?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Who has been affected?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do you think you need to do to make things right?</a:t>
            </a:r>
          </a:p>
        </p:txBody>
      </p:sp>
      <p:sp>
        <p:nvSpPr>
          <p:cNvPr id="8" name="Rectangle 7"/>
          <p:cNvSpPr/>
          <p:nvPr/>
        </p:nvSpPr>
        <p:spPr>
          <a:xfrm>
            <a:off x="-32559" y="2204863"/>
            <a:ext cx="4738711" cy="23708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happened?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were you thinking about at the time?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have been your thoughts since?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Who has been affected?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do you think you need to do to make things right?</a:t>
            </a:r>
          </a:p>
        </p:txBody>
      </p:sp>
      <p:sp>
        <p:nvSpPr>
          <p:cNvPr id="9" name="Rectangle 8"/>
          <p:cNvSpPr/>
          <p:nvPr/>
        </p:nvSpPr>
        <p:spPr>
          <a:xfrm>
            <a:off x="4694309" y="-8634"/>
            <a:ext cx="4738711" cy="22134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happened?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were you thinking about at the time?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have been your thoughts since?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Who has been affected?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do you think you need to do to make things right?</a:t>
            </a:r>
          </a:p>
        </p:txBody>
      </p:sp>
      <p:sp>
        <p:nvSpPr>
          <p:cNvPr id="10" name="Rectangle 9"/>
          <p:cNvSpPr/>
          <p:nvPr/>
        </p:nvSpPr>
        <p:spPr>
          <a:xfrm>
            <a:off x="4717991" y="2204864"/>
            <a:ext cx="4738711" cy="23708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happened?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were you thinking about at the time?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have been your thoughts since?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Who has been affected?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do you think you need to do to make things right?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22695" y="4575746"/>
            <a:ext cx="4738711" cy="22822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happened?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were you thinking about at the time?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have been your thoughts since?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Who has been affected?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do you think you need to do to make things right?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19968" y="4575745"/>
            <a:ext cx="4738711" cy="22822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happened?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were you thinking about at the time?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have been your thoughts since?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Who has been affected?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What do you think you need to do to make things right?</a:t>
            </a:r>
          </a:p>
        </p:txBody>
      </p:sp>
    </p:spTree>
    <p:extLst>
      <p:ext uri="{BB962C8B-B14F-4D97-AF65-F5344CB8AC3E}">
        <p14:creationId xmlns:p14="http://schemas.microsoft.com/office/powerpoint/2010/main" val="1753402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1143000"/>
          </a:xfrm>
        </p:spPr>
        <p:txBody>
          <a:bodyPr/>
          <a:lstStyle/>
          <a:p>
            <a:r>
              <a:rPr lang="en-GB" sz="6000" b="1" dirty="0" smtClean="0"/>
              <a:t>Reflection</a:t>
            </a:r>
            <a:endParaRPr lang="en-GB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7904" y="1600200"/>
            <a:ext cx="4978896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Do you think Restorative practice</a:t>
            </a:r>
          </a:p>
          <a:p>
            <a:pPr marL="0" indent="0">
              <a:buNone/>
            </a:pPr>
            <a:r>
              <a:rPr lang="en-GB" i="1" dirty="0" smtClean="0"/>
              <a:t>Is a </a:t>
            </a:r>
            <a:r>
              <a:rPr lang="en-GB" dirty="0" smtClean="0"/>
              <a:t>a good way of resolving conflict….</a:t>
            </a:r>
          </a:p>
          <a:p>
            <a:pPr marL="0" indent="0">
              <a:buNone/>
            </a:pPr>
            <a:r>
              <a:rPr lang="en-GB" dirty="0" smtClean="0"/>
              <a:t>Discuss on your tables and feedback</a:t>
            </a:r>
          </a:p>
        </p:txBody>
      </p:sp>
      <p:pic>
        <p:nvPicPr>
          <p:cNvPr id="3074" name="Picture 2" descr="http://www.creativeeducation.co.uk/blog/wp-content/uploads/2010/11/questions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32" y="404664"/>
            <a:ext cx="2857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search-best-cartoon.com/cartoon-dog/cartoon-dog-pe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094393"/>
            <a:ext cx="2614861" cy="153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44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en-GB" b="1" i="1" smtClean="0"/>
              <a:t>Starter: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4525962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GB" i="1" smtClean="0"/>
              <a:t>Read the letter on the following slide then you will be given a task in which you must answer questions about this letter.</a:t>
            </a:r>
          </a:p>
          <a:p>
            <a:pPr marL="0" indent="0">
              <a:buFont typeface="Arial" charset="0"/>
              <a:buNone/>
            </a:pPr>
            <a:endParaRPr lang="en-GB" smtClean="0"/>
          </a:p>
          <a:p>
            <a:pPr marL="0" indent="0">
              <a:buFont typeface="Arial" charset="0"/>
              <a:buNone/>
            </a:pPr>
            <a:endParaRPr lang="en-GB" smtClean="0"/>
          </a:p>
          <a:p>
            <a:pPr marL="0" indent="0">
              <a:buFont typeface="Arial" charset="0"/>
              <a:buNone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/>
              <a:t>Where am I at today?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GB" b="1" dirty="0" smtClean="0">
                <a:solidFill>
                  <a:srgbClr val="00B050"/>
                </a:solidFill>
              </a:rPr>
              <a:t>All will be able to </a:t>
            </a:r>
            <a:r>
              <a:rPr lang="en-GB" b="1" u="sng" dirty="0" smtClean="0">
                <a:solidFill>
                  <a:srgbClr val="00B050"/>
                </a:solidFill>
              </a:rPr>
              <a:t>describe</a:t>
            </a:r>
            <a:r>
              <a:rPr lang="en-GB" b="1" dirty="0" smtClean="0">
                <a:solidFill>
                  <a:srgbClr val="00B050"/>
                </a:solidFill>
              </a:rPr>
              <a:t> what restorative practice is</a:t>
            </a:r>
          </a:p>
          <a:p>
            <a:pPr marL="0" indent="0">
              <a:buFont typeface="Arial" charset="0"/>
              <a:buNone/>
            </a:pPr>
            <a:endParaRPr lang="en-GB" dirty="0" smtClean="0"/>
          </a:p>
          <a:p>
            <a:pPr marL="0" indent="0">
              <a:buFont typeface="Arial" charset="0"/>
              <a:buNone/>
            </a:pPr>
            <a:r>
              <a:rPr lang="en-GB" b="1" dirty="0" smtClean="0">
                <a:solidFill>
                  <a:srgbClr val="FFC000"/>
                </a:solidFill>
              </a:rPr>
              <a:t>Most will be able to </a:t>
            </a:r>
            <a:r>
              <a:rPr lang="en-GB" b="1" i="1" u="sng" dirty="0" smtClean="0">
                <a:solidFill>
                  <a:srgbClr val="FFC000"/>
                </a:solidFill>
              </a:rPr>
              <a:t>apply </a:t>
            </a:r>
            <a:r>
              <a:rPr lang="en-GB" b="1" dirty="0" smtClean="0">
                <a:solidFill>
                  <a:srgbClr val="FFC000"/>
                </a:solidFill>
              </a:rPr>
              <a:t>the rules of restorative practice to a case study and </a:t>
            </a:r>
            <a:r>
              <a:rPr lang="en-GB" b="1" i="1" u="sng" dirty="0" smtClean="0">
                <a:solidFill>
                  <a:srgbClr val="FFC000"/>
                </a:solidFill>
              </a:rPr>
              <a:t>analyse</a:t>
            </a:r>
            <a:r>
              <a:rPr lang="en-GB" b="1" dirty="0" smtClean="0">
                <a:solidFill>
                  <a:srgbClr val="FFC000"/>
                </a:solidFill>
              </a:rPr>
              <a:t> if it is an effective method of conflict resolution</a:t>
            </a:r>
          </a:p>
          <a:p>
            <a:pPr marL="0" indent="0">
              <a:buFont typeface="Arial" charset="0"/>
              <a:buNone/>
            </a:pPr>
            <a:endParaRPr lang="en-GB" b="1" dirty="0" smtClean="0">
              <a:solidFill>
                <a:srgbClr val="FFC000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en-GB" b="1" dirty="0" smtClean="0">
                <a:solidFill>
                  <a:srgbClr val="FF0000"/>
                </a:solidFill>
              </a:rPr>
              <a:t>Some will be able to </a:t>
            </a:r>
            <a:r>
              <a:rPr lang="en-GB" b="1" i="1" u="sng" dirty="0" smtClean="0">
                <a:solidFill>
                  <a:srgbClr val="FF0000"/>
                </a:solidFill>
              </a:rPr>
              <a:t>create</a:t>
            </a:r>
            <a:r>
              <a:rPr lang="en-GB" b="1" dirty="0" smtClean="0">
                <a:solidFill>
                  <a:srgbClr val="FF0000"/>
                </a:solidFill>
              </a:rPr>
              <a:t> a successful role play showing restorative justice in practice.</a:t>
            </a:r>
          </a:p>
        </p:txBody>
      </p:sp>
    </p:spTree>
    <p:extLst>
      <p:ext uri="{BB962C8B-B14F-4D97-AF65-F5344CB8AC3E}">
        <p14:creationId xmlns:p14="http://schemas.microsoft.com/office/powerpoint/2010/main" val="201088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mtClean="0"/>
          </a:p>
        </p:txBody>
      </p:sp>
      <p:pic>
        <p:nvPicPr>
          <p:cNvPr id="16387" name="Picture 2" descr="http://news.bbcimg.co.uk/media/images/56882000/jpg/_56882747_letter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350" y="30163"/>
            <a:ext cx="9150350" cy="682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86688" cy="4525963"/>
          </a:xfrm>
        </p:spPr>
        <p:txBody>
          <a:bodyPr rtlCol="0">
            <a:normAutofit fontScale="250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0" dirty="0"/>
              <a:t>Was </a:t>
            </a:r>
            <a:r>
              <a:rPr lang="en-GB" sz="28000" dirty="0" smtClean="0"/>
              <a:t>making </a:t>
            </a:r>
            <a:r>
              <a:rPr lang="en-GB" sz="28000" dirty="0"/>
              <a:t>the criminal write a ‘sorry’ letter to the </a:t>
            </a:r>
            <a:r>
              <a:rPr lang="en-GB" sz="28000" dirty="0" smtClean="0"/>
              <a:t>victim a good punishment?</a:t>
            </a:r>
            <a:endParaRPr lang="en-GB" sz="28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2286000" y="2274888"/>
            <a:ext cx="61737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endParaRPr lang="en-GB">
              <a:latin typeface="Calibri" pitchFamily="34" charset="0"/>
            </a:endParaRPr>
          </a:p>
          <a:p>
            <a:pPr>
              <a:buFont typeface="Wingdings" pitchFamily="2" charset="2"/>
              <a:buChar char="q"/>
            </a:pPr>
            <a:endParaRPr lang="en-GB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8488" cy="45259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7000" dirty="0"/>
              <a:t>If you were the victim, would you feel happy?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  <p:sp>
        <p:nvSpPr>
          <p:cNvPr id="21507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8488" cy="45259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7000" dirty="0"/>
              <a:t>Do you think the criminal has learnt from what they have done wrong?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  <p:sp>
        <p:nvSpPr>
          <p:cNvPr id="22531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3554" name="Content Placeholder 2"/>
          <p:cNvSpPr>
            <a:spLocks noGrp="1"/>
          </p:cNvSpPr>
          <p:nvPr>
            <p:ph sz="half" idx="1"/>
          </p:nvPr>
        </p:nvSpPr>
        <p:spPr>
          <a:xfrm>
            <a:off x="395288" y="620713"/>
            <a:ext cx="8220075" cy="4525962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GB" sz="7200" smtClean="0"/>
              <a:t>How could we make the criminal understand what they have done wrong?</a:t>
            </a:r>
          </a:p>
        </p:txBody>
      </p:sp>
      <p:sp>
        <p:nvSpPr>
          <p:cNvPr id="23555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4578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138988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GB" sz="7000" smtClean="0"/>
              <a:t>What punishment would you have given the  criminal?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40960" cy="2376263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sz="8000" b="1" dirty="0" smtClean="0"/>
              <a:t>What is Restorative practice?</a:t>
            </a:r>
          </a:p>
        </p:txBody>
      </p:sp>
      <p:pic>
        <p:nvPicPr>
          <p:cNvPr id="14339" name="Picture 2" descr="http://www.menaspeacemakers.org/files/images/rest_justice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2903" y="4628123"/>
            <a:ext cx="3824684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 descr="http://s3.amazonaws.com/production.mediajoint.prx.org/public/piece_images/215834/Restorative_Justice_small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40152" y="4411945"/>
            <a:ext cx="2948137" cy="18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39552" y="2708920"/>
            <a:ext cx="7920880" cy="1752600"/>
          </a:xfrm>
        </p:spPr>
        <p:txBody>
          <a:bodyPr/>
          <a:lstStyle/>
          <a:p>
            <a:r>
              <a:rPr lang="en-GB" dirty="0" smtClean="0"/>
              <a:t>Is all about ‘restoring’ peace and harmony to a situation. Making sure all sides understand WHAT has happened and HOW it can be repaired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076056" y="6288861"/>
            <a:ext cx="31237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+mj-lt"/>
              </a:rPr>
              <a:t>Write your own definition…</a:t>
            </a:r>
            <a:endParaRPr lang="en-GB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143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865</Words>
  <Application>Microsoft Office PowerPoint</Application>
  <PresentationFormat>On-screen Show (4:3)</PresentationFormat>
  <Paragraphs>123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Restorative practice</vt:lpstr>
      <vt:lpstr>Starter: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Restorative practice?</vt:lpstr>
      <vt:lpstr>What can RJ do for a School?</vt:lpstr>
      <vt:lpstr>What is Restorative Justice Conferencing ?</vt:lpstr>
      <vt:lpstr>Implementation: The First Step</vt:lpstr>
      <vt:lpstr>Outcomes</vt:lpstr>
      <vt:lpstr>For each scenario you must decide:</vt:lpstr>
      <vt:lpstr>RP is based on FOUR R’s!</vt:lpstr>
      <vt:lpstr>ROLE PLAY</vt:lpstr>
      <vt:lpstr>The BIG Questions </vt:lpstr>
      <vt:lpstr>PowerPoint Presentation</vt:lpstr>
      <vt:lpstr>Reflection</vt:lpstr>
      <vt:lpstr>Where am I at today?</vt:lpstr>
    </vt:vector>
  </TitlesOfParts>
  <Company>FGS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Restorative practice</dc:title>
  <dc:creator>tohalloran</dc:creator>
  <cp:lastModifiedBy>Licensed User</cp:lastModifiedBy>
  <cp:revision>30</cp:revision>
  <dcterms:created xsi:type="dcterms:W3CDTF">2013-04-30T11:28:07Z</dcterms:created>
  <dcterms:modified xsi:type="dcterms:W3CDTF">2019-02-26T15:31:51Z</dcterms:modified>
</cp:coreProperties>
</file>