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9"/>
  </p:notesMasterIdLst>
  <p:sldIdLst>
    <p:sldId id="256" r:id="rId2"/>
    <p:sldId id="278" r:id="rId3"/>
    <p:sldId id="279" r:id="rId4"/>
    <p:sldId id="257" r:id="rId5"/>
    <p:sldId id="258" r:id="rId6"/>
    <p:sldId id="259" r:id="rId7"/>
    <p:sldId id="260" r:id="rId8"/>
    <p:sldId id="261" r:id="rId9"/>
    <p:sldId id="262" r:id="rId10"/>
    <p:sldId id="263" r:id="rId11"/>
    <p:sldId id="264" r:id="rId12"/>
    <p:sldId id="265" r:id="rId13"/>
    <p:sldId id="266" r:id="rId14"/>
    <p:sldId id="268" r:id="rId15"/>
    <p:sldId id="269" r:id="rId16"/>
    <p:sldId id="285"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12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A5FA7-6039-4EF7-92D4-7EA1D2964F53}" type="datetimeFigureOut">
              <a:rPr lang="en-GB" smtClean="0"/>
              <a:t>16/10/2020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BA124-39F8-4193-AFCE-8DFFF47C57D1}" type="slidenum">
              <a:rPr lang="en-GB" smtClean="0"/>
              <a:t>‹#›</a:t>
            </a:fld>
            <a:endParaRPr lang="en-GB"/>
          </a:p>
        </p:txBody>
      </p:sp>
    </p:spTree>
    <p:extLst>
      <p:ext uri="{BB962C8B-B14F-4D97-AF65-F5344CB8AC3E}">
        <p14:creationId xmlns:p14="http://schemas.microsoft.com/office/powerpoint/2010/main" val="459208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6049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66b0ba5fb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66b0ba5fb_0_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g766b0ba5fb_0_2:notes"/>
          <p:cNvSpPr txBox="1">
            <a:spLocks noGrp="1"/>
          </p:cNvSpPr>
          <p:nvPr>
            <p:ph type="sldNum" idx="12"/>
          </p:nvPr>
        </p:nvSpPr>
        <p:spPr>
          <a:xfrm>
            <a:off x="3884612" y="8685212"/>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Calibri"/>
              <a:buNone/>
            </a:pPr>
            <a:fld id="{00000000-1234-1234-1234-123412341234}" type="slidenum">
              <a:rPr lang="en-GB"/>
              <a:t>3</a:t>
            </a:fld>
            <a:endParaRPr sz="1400">
              <a:latin typeface="Arial"/>
              <a:ea typeface="Arial"/>
              <a:cs typeface="Arial"/>
              <a:sym typeface="Arial"/>
            </a:endParaRPr>
          </a:p>
        </p:txBody>
      </p:sp>
    </p:spTree>
    <p:extLst>
      <p:ext uri="{BB962C8B-B14F-4D97-AF65-F5344CB8AC3E}">
        <p14:creationId xmlns:p14="http://schemas.microsoft.com/office/powerpoint/2010/main" val="2737978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153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518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154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1556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277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1105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0161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75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661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9812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7701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10/16/2020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358775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www.surveymonkey.co.uk/r/MKWP8YH"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10393091" cy="2971801"/>
          </a:xfrm>
        </p:spPr>
        <p:txBody>
          <a:bodyPr>
            <a:normAutofit/>
          </a:bodyPr>
          <a:lstStyle/>
          <a:p>
            <a:r>
              <a:rPr lang="en-GB" dirty="0"/>
              <a:t>Ash, Cartwright and Kelsey CE Primary School</a:t>
            </a:r>
            <a:br>
              <a:rPr lang="en-GB" dirty="0"/>
            </a:br>
            <a:r>
              <a:rPr lang="en-GB" dirty="0"/>
              <a:t>Relationships and Sex Education</a:t>
            </a:r>
          </a:p>
        </p:txBody>
      </p:sp>
      <p:sp>
        <p:nvSpPr>
          <p:cNvPr id="3" name="Subtitle 2"/>
          <p:cNvSpPr>
            <a:spLocks noGrp="1"/>
          </p:cNvSpPr>
          <p:nvPr>
            <p:ph type="subTitle" idx="1"/>
          </p:nvPr>
        </p:nvSpPr>
        <p:spPr/>
        <p:txBody>
          <a:bodyPr/>
          <a:lstStyle/>
          <a:p>
            <a:r>
              <a:rPr lang="en-GB" dirty="0"/>
              <a:t>Consultation with our School Community</a:t>
            </a:r>
          </a:p>
        </p:txBody>
      </p:sp>
      <p:pic>
        <p:nvPicPr>
          <p:cNvPr id="1026" name="Picture 2" descr="Ash Cartwright &amp; Kelsey C of E Primary School | See Nature | Observing  Nature in your School Grounds | The Bird Box Proje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4135439"/>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47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42974" y="357188"/>
            <a:ext cx="10887075" cy="4154984"/>
          </a:xfrm>
          <a:prstGeom prst="rect">
            <a:avLst/>
          </a:prstGeom>
          <a:noFill/>
        </p:spPr>
        <p:txBody>
          <a:bodyPr wrap="square" rtlCol="0">
            <a:spAutoFit/>
          </a:bodyPr>
          <a:lstStyle/>
          <a:p>
            <a:pPr algn="ctr"/>
            <a:r>
              <a:rPr lang="en-GB" sz="3200" b="1" dirty="0">
                <a:latin typeface="Comic Sans MS" panose="030F0702030302020204" pitchFamily="66" charset="0"/>
              </a:rPr>
              <a:t>Finding out from children about what they already know/ need to know about Relationships and Sex :</a:t>
            </a:r>
          </a:p>
          <a:p>
            <a:pPr algn="ctr"/>
            <a:endParaRPr lang="en-GB" sz="3200" b="1" dirty="0">
              <a:latin typeface="Comic Sans MS" panose="030F0702030302020204" pitchFamily="66" charset="0"/>
            </a:endParaRPr>
          </a:p>
          <a:p>
            <a:pPr marL="457200" indent="-457200">
              <a:buFont typeface="Arial" panose="020B0604020202020204" pitchFamily="34" charset="0"/>
              <a:buChar char="•"/>
            </a:pPr>
            <a:r>
              <a:rPr lang="en-GB" sz="2800" dirty="0">
                <a:latin typeface="Comic Sans MS" panose="030F0702030302020204" pitchFamily="66" charset="0"/>
              </a:rPr>
              <a:t>What do they need to know now? (What they view as age appropriate)</a:t>
            </a:r>
          </a:p>
          <a:p>
            <a:pPr marL="457200" indent="-457200">
              <a:buFont typeface="Arial" panose="020B0604020202020204" pitchFamily="34" charset="0"/>
              <a:buChar char="•"/>
            </a:pPr>
            <a:r>
              <a:rPr lang="en-GB" sz="2800" dirty="0">
                <a:latin typeface="Comic Sans MS" panose="030F0702030302020204" pitchFamily="66" charset="0"/>
              </a:rPr>
              <a:t>What do they need to know at the age of 13? </a:t>
            </a:r>
          </a:p>
          <a:p>
            <a:pPr marL="457200" indent="-457200">
              <a:buFont typeface="Arial" panose="020B0604020202020204" pitchFamily="34" charset="0"/>
              <a:buChar char="•"/>
            </a:pPr>
            <a:endParaRPr lang="en-GB" sz="2800" dirty="0">
              <a:latin typeface="Comic Sans MS" panose="030F0702030302020204" pitchFamily="66" charset="0"/>
            </a:endParaRPr>
          </a:p>
          <a:p>
            <a:r>
              <a:rPr lang="en-GB" sz="2800" dirty="0">
                <a:latin typeface="Comic Sans MS" panose="030F0702030302020204" pitchFamily="66" charset="0"/>
              </a:rPr>
              <a:t>In addition they were asked: </a:t>
            </a:r>
          </a:p>
          <a:p>
            <a:r>
              <a:rPr lang="en-GB" sz="2800" dirty="0">
                <a:latin typeface="Comic Sans MS" panose="030F0702030302020204" pitchFamily="66" charset="0"/>
              </a:rPr>
              <a:t>‘Tell me about this picture….’</a:t>
            </a:r>
          </a:p>
        </p:txBody>
      </p:sp>
      <p:pic>
        <p:nvPicPr>
          <p:cNvPr id="4" name="Picture 3"/>
          <p:cNvPicPr>
            <a:picLocks noChangeAspect="1"/>
          </p:cNvPicPr>
          <p:nvPr/>
        </p:nvPicPr>
        <p:blipFill>
          <a:blip r:embed="rId2"/>
          <a:stretch>
            <a:fillRect/>
          </a:stretch>
        </p:blipFill>
        <p:spPr>
          <a:xfrm>
            <a:off x="7224711" y="3440609"/>
            <a:ext cx="2962277" cy="2962277"/>
          </a:xfrm>
          <a:prstGeom prst="rect">
            <a:avLst/>
          </a:prstGeom>
        </p:spPr>
      </p:pic>
    </p:spTree>
    <p:extLst>
      <p:ext uri="{BB962C8B-B14F-4D97-AF65-F5344CB8AC3E}">
        <p14:creationId xmlns:p14="http://schemas.microsoft.com/office/powerpoint/2010/main" val="186349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8663" y="471488"/>
            <a:ext cx="10887075" cy="5693866"/>
          </a:xfrm>
          <a:prstGeom prst="rect">
            <a:avLst/>
          </a:prstGeom>
          <a:noFill/>
        </p:spPr>
        <p:txBody>
          <a:bodyPr wrap="square" rtlCol="0">
            <a:spAutoFit/>
          </a:bodyPr>
          <a:lstStyle/>
          <a:p>
            <a:pPr algn="ctr"/>
            <a:r>
              <a:rPr lang="en-GB" sz="2800" b="1" dirty="0">
                <a:latin typeface="Comic Sans MS" panose="030F0702030302020204" pitchFamily="66" charset="0"/>
              </a:rPr>
              <a:t>What did children say? </a:t>
            </a:r>
            <a:endParaRPr lang="en-GB" dirty="0">
              <a:latin typeface="Comic Sans MS" panose="030F0702030302020204" pitchFamily="66" charset="0"/>
            </a:endParaRPr>
          </a:p>
          <a:p>
            <a:r>
              <a:rPr lang="en-GB" sz="2400" dirty="0">
                <a:solidFill>
                  <a:srgbClr val="7030A0"/>
                </a:solidFill>
                <a:latin typeface="Comic Sans MS" panose="030F0702030302020204" pitchFamily="66" charset="0"/>
              </a:rPr>
              <a:t>What children feel they need to know about now:</a:t>
            </a:r>
          </a:p>
          <a:p>
            <a:endParaRPr lang="en-GB" sz="2400" dirty="0">
              <a:solidFill>
                <a:srgbClr val="7030A0"/>
              </a:solidFill>
              <a:latin typeface="Comic Sans MS" panose="030F0702030302020204" pitchFamily="66" charset="0"/>
            </a:endParaRPr>
          </a:p>
          <a:p>
            <a:r>
              <a:rPr lang="en-GB" sz="2400" b="1" dirty="0">
                <a:solidFill>
                  <a:srgbClr val="7030A0"/>
                </a:solidFill>
                <a:latin typeface="Comic Sans MS" panose="030F0702030302020204" pitchFamily="66" charset="0"/>
              </a:rPr>
              <a:t>Year 2:</a:t>
            </a:r>
          </a:p>
          <a:p>
            <a:pPr marL="285750" indent="-285750">
              <a:buFont typeface="Arial" panose="020B0604020202020204" pitchFamily="34" charset="0"/>
              <a:buChar char="•"/>
            </a:pPr>
            <a:r>
              <a:rPr lang="en-GB" sz="2400" dirty="0">
                <a:solidFill>
                  <a:srgbClr val="7030A0"/>
                </a:solidFill>
                <a:latin typeface="Comic Sans MS" panose="030F0702030302020204" pitchFamily="66" charset="0"/>
              </a:rPr>
              <a:t>Mainly about rules and keeping safe</a:t>
            </a:r>
          </a:p>
          <a:p>
            <a:pPr marL="285750" indent="-285750">
              <a:buFont typeface="Arial" panose="020B0604020202020204" pitchFamily="34" charset="0"/>
              <a:buChar char="•"/>
            </a:pPr>
            <a:endParaRPr lang="en-GB" sz="2400" dirty="0">
              <a:solidFill>
                <a:srgbClr val="7030A0"/>
              </a:solidFill>
              <a:latin typeface="Comic Sans MS" panose="030F0702030302020204" pitchFamily="66" charset="0"/>
            </a:endParaRPr>
          </a:p>
          <a:p>
            <a:r>
              <a:rPr lang="en-GB" sz="2400" b="1" dirty="0">
                <a:solidFill>
                  <a:srgbClr val="7030A0"/>
                </a:solidFill>
                <a:latin typeface="Comic Sans MS" panose="030F0702030302020204" pitchFamily="66" charset="0"/>
              </a:rPr>
              <a:t>Year 4:</a:t>
            </a:r>
          </a:p>
          <a:p>
            <a:pPr marL="285750" indent="-285750">
              <a:buFont typeface="Arial" panose="020B0604020202020204" pitchFamily="34" charset="0"/>
              <a:buChar char="•"/>
            </a:pPr>
            <a:r>
              <a:rPr lang="en-GB" sz="2400" dirty="0">
                <a:solidFill>
                  <a:srgbClr val="7030A0"/>
                </a:solidFill>
                <a:latin typeface="Comic Sans MS" panose="030F0702030302020204" pitchFamily="66" charset="0"/>
              </a:rPr>
              <a:t>Body changes- growing bigger, voice changes, marriage and dating (though dating wouldn’t start until secondary school)</a:t>
            </a:r>
          </a:p>
          <a:p>
            <a:endParaRPr lang="en-GB" sz="2400" dirty="0">
              <a:solidFill>
                <a:srgbClr val="7030A0"/>
              </a:solidFill>
              <a:latin typeface="Comic Sans MS" panose="030F0702030302020204" pitchFamily="66" charset="0"/>
            </a:endParaRPr>
          </a:p>
          <a:p>
            <a:r>
              <a:rPr lang="en-GB" sz="2400" b="1" dirty="0">
                <a:solidFill>
                  <a:srgbClr val="7030A0"/>
                </a:solidFill>
                <a:latin typeface="Comic Sans MS" panose="030F0702030302020204" pitchFamily="66" charset="0"/>
              </a:rPr>
              <a:t>Year 6:</a:t>
            </a:r>
          </a:p>
          <a:p>
            <a:pPr marL="285750" indent="-285750">
              <a:buFont typeface="Arial" panose="020B0604020202020204" pitchFamily="34" charset="0"/>
              <a:buChar char="•"/>
            </a:pPr>
            <a:r>
              <a:rPr lang="en-GB" sz="2400" dirty="0">
                <a:solidFill>
                  <a:srgbClr val="7030A0"/>
                </a:solidFill>
                <a:latin typeface="Comic Sans MS" panose="030F0702030302020204" pitchFamily="66" charset="0"/>
              </a:rPr>
              <a:t>Hormones, body changes, relationships with family and friends, gender and sexuality.  How to keep clean.  Girls need to know about boys’ bodies and vice versa in order to understand. How to eat healthily. How to keep safe – online safety.  </a:t>
            </a:r>
          </a:p>
        </p:txBody>
      </p:sp>
    </p:spTree>
    <p:extLst>
      <p:ext uri="{BB962C8B-B14F-4D97-AF65-F5344CB8AC3E}">
        <p14:creationId xmlns:p14="http://schemas.microsoft.com/office/powerpoint/2010/main" val="3886793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05395" y="576807"/>
            <a:ext cx="11301413" cy="5293757"/>
          </a:xfrm>
          <a:prstGeom prst="rect">
            <a:avLst/>
          </a:prstGeom>
          <a:noFill/>
        </p:spPr>
        <p:txBody>
          <a:bodyPr wrap="square" rtlCol="0">
            <a:spAutoFit/>
          </a:bodyPr>
          <a:lstStyle/>
          <a:p>
            <a:r>
              <a:rPr lang="en-GB" sz="3200" b="1" dirty="0">
                <a:latin typeface="Comic Sans MS" panose="030F0702030302020204" pitchFamily="66" charset="0"/>
              </a:rPr>
              <a:t>What did children say they needed to know later? </a:t>
            </a:r>
          </a:p>
          <a:p>
            <a:endParaRPr lang="en-GB" dirty="0">
              <a:solidFill>
                <a:srgbClr val="FF0000"/>
              </a:solidFill>
              <a:latin typeface="Comic Sans MS" panose="030F0702030302020204" pitchFamily="66" charset="0"/>
            </a:endParaRPr>
          </a:p>
          <a:p>
            <a:pPr lvl="2"/>
            <a:r>
              <a:rPr lang="en-GB" sz="2400" b="1" dirty="0">
                <a:solidFill>
                  <a:srgbClr val="7030A0"/>
                </a:solidFill>
                <a:latin typeface="Comic Sans MS" panose="030F0702030302020204" pitchFamily="66" charset="0"/>
              </a:rPr>
              <a:t>Year 2:</a:t>
            </a:r>
          </a:p>
          <a:p>
            <a:pPr marL="1200150" lvl="2" indent="-285750">
              <a:buFont typeface="Arial" panose="020B0604020202020204" pitchFamily="34" charset="0"/>
              <a:buChar char="•"/>
            </a:pPr>
            <a:r>
              <a:rPr lang="en-GB" sz="2400" dirty="0">
                <a:solidFill>
                  <a:srgbClr val="7030A0"/>
                </a:solidFill>
                <a:latin typeface="Comic Sans MS" panose="030F0702030302020204" pitchFamily="66" charset="0"/>
              </a:rPr>
              <a:t>Staying safe </a:t>
            </a:r>
          </a:p>
          <a:p>
            <a:pPr lvl="2"/>
            <a:endParaRPr lang="en-GB" sz="2400" dirty="0">
              <a:solidFill>
                <a:srgbClr val="7030A0"/>
              </a:solidFill>
              <a:latin typeface="Comic Sans MS" panose="030F0702030302020204" pitchFamily="66" charset="0"/>
            </a:endParaRPr>
          </a:p>
          <a:p>
            <a:pPr lvl="2"/>
            <a:r>
              <a:rPr lang="en-GB" sz="2400" b="1" dirty="0">
                <a:solidFill>
                  <a:srgbClr val="7030A0"/>
                </a:solidFill>
                <a:latin typeface="Comic Sans MS" panose="030F0702030302020204" pitchFamily="66" charset="0"/>
              </a:rPr>
              <a:t>Year 4:</a:t>
            </a:r>
          </a:p>
          <a:p>
            <a:pPr marL="1200150" lvl="2" indent="-285750">
              <a:buFont typeface="Arial" panose="020B0604020202020204" pitchFamily="34" charset="0"/>
              <a:buChar char="•"/>
            </a:pPr>
            <a:r>
              <a:rPr lang="en-GB" sz="2400" dirty="0">
                <a:solidFill>
                  <a:srgbClr val="7030A0"/>
                </a:solidFill>
                <a:latin typeface="Comic Sans MS" panose="030F0702030302020204" pitchFamily="66" charset="0"/>
              </a:rPr>
              <a:t>Bullying</a:t>
            </a:r>
          </a:p>
          <a:p>
            <a:pPr marL="1200150" lvl="2" indent="-285750">
              <a:buFont typeface="Arial" panose="020B0604020202020204" pitchFamily="34" charset="0"/>
              <a:buChar char="•"/>
            </a:pPr>
            <a:r>
              <a:rPr lang="en-GB" sz="2400" dirty="0">
                <a:solidFill>
                  <a:srgbClr val="7030A0"/>
                </a:solidFill>
                <a:latin typeface="Comic Sans MS" panose="030F0702030302020204" pitchFamily="66" charset="0"/>
              </a:rPr>
              <a:t>Internet safety,</a:t>
            </a:r>
          </a:p>
          <a:p>
            <a:pPr marL="1200150" lvl="2" indent="-285750">
              <a:buFont typeface="Arial" panose="020B0604020202020204" pitchFamily="34" charset="0"/>
              <a:buChar char="•"/>
            </a:pPr>
            <a:r>
              <a:rPr lang="en-GB" sz="2400" dirty="0">
                <a:solidFill>
                  <a:srgbClr val="7030A0"/>
                </a:solidFill>
                <a:latin typeface="Comic Sans MS" panose="030F0702030302020204" pitchFamily="66" charset="0"/>
              </a:rPr>
              <a:t>Having babies</a:t>
            </a:r>
          </a:p>
          <a:p>
            <a:pPr marL="1200150" lvl="2" indent="-285750">
              <a:buFont typeface="Arial" panose="020B0604020202020204" pitchFamily="34" charset="0"/>
              <a:buChar char="•"/>
            </a:pPr>
            <a:r>
              <a:rPr lang="en-GB" sz="2400" dirty="0">
                <a:solidFill>
                  <a:srgbClr val="7030A0"/>
                </a:solidFill>
                <a:latin typeface="Comic Sans MS" panose="030F0702030302020204" pitchFamily="66" charset="0"/>
              </a:rPr>
              <a:t>How their bodies ‘grow up’</a:t>
            </a:r>
          </a:p>
          <a:p>
            <a:pPr marL="1200150" lvl="2" indent="-285750">
              <a:buFont typeface="Arial" panose="020B0604020202020204" pitchFamily="34" charset="0"/>
              <a:buChar char="•"/>
            </a:pPr>
            <a:endParaRPr lang="en-GB" sz="2400" dirty="0">
              <a:solidFill>
                <a:srgbClr val="7030A0"/>
              </a:solidFill>
              <a:latin typeface="Comic Sans MS" panose="030F0702030302020204" pitchFamily="66" charset="0"/>
            </a:endParaRPr>
          </a:p>
          <a:p>
            <a:pPr lvl="2"/>
            <a:r>
              <a:rPr lang="en-GB" sz="2400" b="1" dirty="0">
                <a:solidFill>
                  <a:srgbClr val="7030A0"/>
                </a:solidFill>
                <a:latin typeface="Comic Sans MS" panose="030F0702030302020204" pitchFamily="66" charset="0"/>
              </a:rPr>
              <a:t>Year 6:</a:t>
            </a:r>
          </a:p>
          <a:p>
            <a:pPr marL="1200150" lvl="2" indent="-285750">
              <a:buFont typeface="Arial" panose="020B0604020202020204" pitchFamily="34" charset="0"/>
              <a:buChar char="•"/>
            </a:pPr>
            <a:r>
              <a:rPr lang="en-GB" sz="2400" dirty="0">
                <a:solidFill>
                  <a:srgbClr val="7030A0"/>
                </a:solidFill>
                <a:latin typeface="Comic Sans MS" panose="030F0702030302020204" pitchFamily="66" charset="0"/>
              </a:rPr>
              <a:t>How to have a baby</a:t>
            </a:r>
          </a:p>
          <a:p>
            <a:pPr lvl="2"/>
            <a:endParaRPr lang="en-GB" sz="2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688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03702" y="762506"/>
            <a:ext cx="8164285" cy="1077218"/>
          </a:xfrm>
          <a:prstGeom prst="rect">
            <a:avLst/>
          </a:prstGeom>
          <a:noFill/>
        </p:spPr>
        <p:txBody>
          <a:bodyPr wrap="square" rtlCol="0">
            <a:spAutoFit/>
          </a:bodyPr>
          <a:lstStyle/>
          <a:p>
            <a:pPr algn="ctr"/>
            <a:r>
              <a:rPr lang="en-GB" sz="3200" b="1" dirty="0">
                <a:solidFill>
                  <a:srgbClr val="FF0000"/>
                </a:solidFill>
                <a:latin typeface="Comic Sans MS" panose="030F0702030302020204" pitchFamily="66" charset="0"/>
              </a:rPr>
              <a:t>Where did children think the </a:t>
            </a:r>
          </a:p>
          <a:p>
            <a:pPr algn="ctr"/>
            <a:r>
              <a:rPr lang="en-GB" sz="3200" b="1" dirty="0">
                <a:solidFill>
                  <a:srgbClr val="FF0000"/>
                </a:solidFill>
                <a:latin typeface="Comic Sans MS" panose="030F0702030302020204" pitchFamily="66" charset="0"/>
              </a:rPr>
              <a:t>baby had come from?</a:t>
            </a:r>
          </a:p>
        </p:txBody>
      </p:sp>
      <p:graphicFrame>
        <p:nvGraphicFramePr>
          <p:cNvPr id="5" name="Table 4"/>
          <p:cNvGraphicFramePr>
            <a:graphicFrameLocks noGrp="1"/>
          </p:cNvGraphicFramePr>
          <p:nvPr>
            <p:extLst>
              <p:ext uri="{D42A27DB-BD31-4B8C-83A1-F6EECF244321}">
                <p14:modId xmlns:p14="http://schemas.microsoft.com/office/powerpoint/2010/main" val="2082362445"/>
              </p:ext>
            </p:extLst>
          </p:nvPr>
        </p:nvGraphicFramePr>
        <p:xfrm>
          <a:off x="1171575" y="1991252"/>
          <a:ext cx="10287000" cy="3952348"/>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1431171267"/>
                    </a:ext>
                  </a:extLst>
                </a:gridCol>
                <a:gridCol w="3429000">
                  <a:extLst>
                    <a:ext uri="{9D8B030D-6E8A-4147-A177-3AD203B41FA5}">
                      <a16:colId xmlns:a16="http://schemas.microsoft.com/office/drawing/2014/main" val="91517631"/>
                    </a:ext>
                  </a:extLst>
                </a:gridCol>
                <a:gridCol w="3429000">
                  <a:extLst>
                    <a:ext uri="{9D8B030D-6E8A-4147-A177-3AD203B41FA5}">
                      <a16:colId xmlns:a16="http://schemas.microsoft.com/office/drawing/2014/main" val="3805275724"/>
                    </a:ext>
                  </a:extLst>
                </a:gridCol>
              </a:tblGrid>
              <a:tr h="3952348">
                <a:tc>
                  <a:txBody>
                    <a:bodyPr/>
                    <a:lstStyle/>
                    <a:p>
                      <a:r>
                        <a:rPr lang="en-GB" sz="2400" dirty="0"/>
                        <a:t>Year 2:</a:t>
                      </a:r>
                    </a:p>
                    <a:p>
                      <a:endParaRPr lang="en-GB" sz="1800" dirty="0"/>
                    </a:p>
                    <a:p>
                      <a:r>
                        <a:rPr lang="en-GB" sz="1800" dirty="0"/>
                        <a:t>The Mummy’s tummy.</a:t>
                      </a:r>
                    </a:p>
                    <a:p>
                      <a:r>
                        <a:rPr lang="en-GB" sz="1800" dirty="0"/>
                        <a:t>From Daddy.</a:t>
                      </a:r>
                    </a:p>
                    <a:p>
                      <a:r>
                        <a:rPr lang="en-GB" sz="1800" dirty="0"/>
                        <a:t>He was just there.</a:t>
                      </a:r>
                    </a:p>
                    <a:p>
                      <a:endParaRPr lang="en-GB" sz="1800" dirty="0"/>
                    </a:p>
                    <a:p>
                      <a:endParaRPr lang="en-GB" dirty="0"/>
                    </a:p>
                  </a:txBody>
                  <a:tcPr/>
                </a:tc>
                <a:tc>
                  <a:txBody>
                    <a:bodyPr/>
                    <a:lstStyle/>
                    <a:p>
                      <a:pPr marL="0" indent="0">
                        <a:buFont typeface="Arial" panose="020B0604020202020204" pitchFamily="34" charset="0"/>
                        <a:buNone/>
                      </a:pPr>
                      <a:r>
                        <a:rPr lang="en-GB" sz="2400" dirty="0"/>
                        <a:t>Year 4:</a:t>
                      </a:r>
                    </a:p>
                    <a:p>
                      <a:pPr marL="285750" indent="-285750">
                        <a:buFont typeface="Arial" panose="020B0604020202020204" pitchFamily="34" charset="0"/>
                        <a:buChar char="•"/>
                      </a:pPr>
                      <a:r>
                        <a:rPr lang="en-GB" sz="1800" dirty="0"/>
                        <a:t>Not sure.</a:t>
                      </a:r>
                    </a:p>
                    <a:p>
                      <a:pPr marL="285750" indent="-285750">
                        <a:buFont typeface="Arial" panose="020B0604020202020204" pitchFamily="34" charset="0"/>
                        <a:buChar char="•"/>
                      </a:pPr>
                      <a:r>
                        <a:rPr lang="en-GB" sz="1800" dirty="0"/>
                        <a:t>From the Mother’s tummy but I don’t know how.</a:t>
                      </a:r>
                    </a:p>
                    <a:p>
                      <a:pPr marL="285750" indent="-285750">
                        <a:buFont typeface="Arial" panose="020B0604020202020204" pitchFamily="34" charset="0"/>
                        <a:buChar char="•"/>
                      </a:pPr>
                      <a:r>
                        <a:rPr lang="en-GB" sz="1800" dirty="0"/>
                        <a:t>A</a:t>
                      </a:r>
                      <a:r>
                        <a:rPr lang="en-GB" sz="1800" baseline="0" dirty="0"/>
                        <a:t> seed</a:t>
                      </a:r>
                    </a:p>
                    <a:p>
                      <a:pPr marL="285750" indent="-285750">
                        <a:buFont typeface="Arial" panose="020B0604020202020204" pitchFamily="34" charset="0"/>
                        <a:buChar char="•"/>
                      </a:pPr>
                      <a:r>
                        <a:rPr lang="en-GB" sz="1800" baseline="0" dirty="0"/>
                        <a:t>The Dad helps her.</a:t>
                      </a:r>
                    </a:p>
                    <a:p>
                      <a:pPr marL="285750" indent="-285750">
                        <a:buFont typeface="Arial" panose="020B0604020202020204" pitchFamily="34" charset="0"/>
                        <a:buChar char="•"/>
                      </a:pPr>
                      <a:r>
                        <a:rPr lang="en-GB" sz="1800" baseline="0" dirty="0"/>
                        <a:t>The umbilical chord makes the tummy button.</a:t>
                      </a:r>
                      <a:endParaRPr lang="en-GB" dirty="0"/>
                    </a:p>
                  </a:txBody>
                  <a:tcPr/>
                </a:tc>
                <a:tc>
                  <a:txBody>
                    <a:bodyPr/>
                    <a:lstStyle/>
                    <a:p>
                      <a:r>
                        <a:rPr lang="en-GB" sz="2400" dirty="0"/>
                        <a:t>Year 6:</a:t>
                      </a:r>
                    </a:p>
                    <a:p>
                      <a:pPr marL="285750" indent="-285750">
                        <a:buFont typeface="Arial" panose="020B0604020202020204" pitchFamily="34" charset="0"/>
                        <a:buChar char="•"/>
                      </a:pPr>
                      <a:r>
                        <a:rPr lang="en-GB" sz="1800" dirty="0"/>
                        <a:t>Lots of giggling!</a:t>
                      </a:r>
                    </a:p>
                    <a:p>
                      <a:pPr marL="285750" indent="-285750">
                        <a:buFont typeface="Arial" panose="020B0604020202020204" pitchFamily="34" charset="0"/>
                        <a:buChar char="•"/>
                      </a:pPr>
                      <a:r>
                        <a:rPr lang="en-GB" sz="1800" dirty="0"/>
                        <a:t>Reluctance to use proper words for body parts until</a:t>
                      </a:r>
                      <a:r>
                        <a:rPr lang="en-GB" sz="1800" baseline="0" dirty="0"/>
                        <a:t> reassured.</a:t>
                      </a:r>
                    </a:p>
                    <a:p>
                      <a:pPr marL="285750" indent="-285750">
                        <a:buFont typeface="Arial" panose="020B0604020202020204" pitchFamily="34" charset="0"/>
                        <a:buChar char="•"/>
                      </a:pPr>
                      <a:r>
                        <a:rPr lang="en-GB" sz="1800" baseline="0" dirty="0"/>
                        <a:t>We know all about puberty and how your body gets ready for babies but not how it happens.</a:t>
                      </a:r>
                    </a:p>
                    <a:p>
                      <a:pPr marL="285750" indent="-285750">
                        <a:buFont typeface="Arial" panose="020B0604020202020204" pitchFamily="34" charset="0"/>
                        <a:buChar char="•"/>
                      </a:pPr>
                      <a:r>
                        <a:rPr lang="en-GB" sz="1800" baseline="0" dirty="0"/>
                        <a:t>They tell us that in Y7.</a:t>
                      </a:r>
                    </a:p>
                    <a:p>
                      <a:pPr marL="285750" indent="-285750">
                        <a:buFont typeface="Arial" panose="020B0604020202020204" pitchFamily="34" charset="0"/>
                        <a:buChar char="•"/>
                      </a:pPr>
                      <a:r>
                        <a:rPr lang="en-GB" sz="1800" baseline="0" dirty="0"/>
                        <a:t>I know it is why girls start periods.</a:t>
                      </a:r>
                      <a:endParaRPr lang="en-GB" dirty="0"/>
                    </a:p>
                  </a:txBody>
                  <a:tcPr/>
                </a:tc>
                <a:extLst>
                  <a:ext uri="{0D108BD9-81ED-4DB2-BD59-A6C34878D82A}">
                    <a16:rowId xmlns:a16="http://schemas.microsoft.com/office/drawing/2014/main" val="4153881385"/>
                  </a:ext>
                </a:extLst>
              </a:tr>
            </a:tbl>
          </a:graphicData>
        </a:graphic>
      </p:graphicFrame>
      <p:pic>
        <p:nvPicPr>
          <p:cNvPr id="6" name="Picture 5"/>
          <p:cNvPicPr>
            <a:picLocks noChangeAspect="1"/>
          </p:cNvPicPr>
          <p:nvPr/>
        </p:nvPicPr>
        <p:blipFill>
          <a:blip r:embed="rId2"/>
          <a:stretch>
            <a:fillRect/>
          </a:stretch>
        </p:blipFill>
        <p:spPr>
          <a:xfrm>
            <a:off x="922245" y="3682454"/>
            <a:ext cx="2962913" cy="2962913"/>
          </a:xfrm>
          <a:prstGeom prst="rect">
            <a:avLst/>
          </a:prstGeom>
        </p:spPr>
      </p:pic>
    </p:spTree>
    <p:extLst>
      <p:ext uri="{BB962C8B-B14F-4D97-AF65-F5344CB8AC3E}">
        <p14:creationId xmlns:p14="http://schemas.microsoft.com/office/powerpoint/2010/main" val="2951774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28724" y="614364"/>
            <a:ext cx="8958263" cy="5170646"/>
          </a:xfrm>
          <a:prstGeom prst="rect">
            <a:avLst/>
          </a:prstGeom>
          <a:noFill/>
        </p:spPr>
        <p:txBody>
          <a:bodyPr wrap="square" rtlCol="0">
            <a:spAutoFit/>
          </a:bodyPr>
          <a:lstStyle/>
          <a:p>
            <a:pPr algn="ctr"/>
            <a:r>
              <a:rPr lang="en-GB" sz="3200" b="1" dirty="0">
                <a:latin typeface="Comic Sans MS" panose="030F0702030302020204" pitchFamily="66" charset="0"/>
              </a:rPr>
              <a:t>Other observations: </a:t>
            </a:r>
          </a:p>
          <a:p>
            <a:endParaRPr lang="en-GB" dirty="0">
              <a:solidFill>
                <a:srgbClr val="FF0000"/>
              </a:solidFill>
              <a:latin typeface="Comic Sans MS" panose="030F0702030302020204" pitchFamily="66" charset="0"/>
            </a:endParaRPr>
          </a:p>
          <a:p>
            <a:pPr marL="742950" lvl="1" indent="-285750">
              <a:buFont typeface="Arial" panose="020B0604020202020204" pitchFamily="34" charset="0"/>
              <a:buChar char="•"/>
            </a:pPr>
            <a:r>
              <a:rPr lang="en-GB" sz="2800" dirty="0">
                <a:solidFill>
                  <a:srgbClr val="7030A0"/>
                </a:solidFill>
                <a:latin typeface="Comic Sans MS" panose="030F0702030302020204" pitchFamily="66" charset="0"/>
              </a:rPr>
              <a:t>Giggles/ embarrassment (Year 6)</a:t>
            </a:r>
          </a:p>
          <a:p>
            <a:pPr marL="742950" lvl="1" indent="-285750">
              <a:buFont typeface="Arial" panose="020B0604020202020204" pitchFamily="34" charset="0"/>
              <a:buChar char="•"/>
            </a:pPr>
            <a:r>
              <a:rPr lang="en-GB" sz="2800" dirty="0">
                <a:solidFill>
                  <a:srgbClr val="7030A0"/>
                </a:solidFill>
                <a:latin typeface="Comic Sans MS" panose="030F0702030302020204" pitchFamily="66" charset="0"/>
              </a:rPr>
              <a:t>Struggle to name body parts</a:t>
            </a:r>
          </a:p>
          <a:p>
            <a:pPr marL="742950" lvl="1" indent="-285750">
              <a:buFont typeface="Arial" panose="020B0604020202020204" pitchFamily="34" charset="0"/>
              <a:buChar char="•"/>
            </a:pPr>
            <a:r>
              <a:rPr lang="en-GB" sz="2800" dirty="0">
                <a:solidFill>
                  <a:srgbClr val="7030A0"/>
                </a:solidFill>
                <a:latin typeface="Comic Sans MS" panose="030F0702030302020204" pitchFamily="66" charset="0"/>
              </a:rPr>
              <a:t>Some talked to parents/ carers</a:t>
            </a:r>
          </a:p>
          <a:p>
            <a:pPr marL="742950" lvl="1" indent="-285750">
              <a:buFont typeface="Arial" panose="020B0604020202020204" pitchFamily="34" charset="0"/>
              <a:buChar char="•"/>
            </a:pPr>
            <a:r>
              <a:rPr lang="en-GB" sz="2800" dirty="0">
                <a:solidFill>
                  <a:srgbClr val="7030A0"/>
                </a:solidFill>
                <a:latin typeface="Comic Sans MS" panose="030F0702030302020204" pitchFamily="66" charset="0"/>
              </a:rPr>
              <a:t>Good understanding that all families are different.  Confident to use ‘gay’ and ‘lesbian’ in discussion about families.</a:t>
            </a:r>
          </a:p>
          <a:p>
            <a:pPr marL="742950" lvl="1" indent="-285750">
              <a:buFont typeface="Arial" panose="020B0604020202020204" pitchFamily="34" charset="0"/>
              <a:buChar char="•"/>
            </a:pPr>
            <a:r>
              <a:rPr lang="en-GB" sz="2800" dirty="0">
                <a:solidFill>
                  <a:srgbClr val="7030A0"/>
                </a:solidFill>
                <a:latin typeface="Comic Sans MS" panose="030F0702030302020204" pitchFamily="66" charset="0"/>
              </a:rPr>
              <a:t>Wanted more RSE than they had had (Y6)</a:t>
            </a:r>
          </a:p>
          <a:p>
            <a:pPr marL="742950" lvl="1" indent="-285750">
              <a:buFont typeface="Arial" panose="020B0604020202020204" pitchFamily="34" charset="0"/>
              <a:buChar char="•"/>
            </a:pPr>
            <a:r>
              <a:rPr lang="en-GB" sz="2800" dirty="0">
                <a:solidFill>
                  <a:srgbClr val="7030A0"/>
                </a:solidFill>
                <a:latin typeface="Comic Sans MS" panose="030F0702030302020204" pitchFamily="66" charset="0"/>
              </a:rPr>
              <a:t>Wanted teachers and parents to deliver the learning (Y6)</a:t>
            </a:r>
          </a:p>
          <a:p>
            <a:endParaRPr lang="en-GB" sz="2800" dirty="0">
              <a:latin typeface="Comic Sans MS" panose="030F0702030302020204" pitchFamily="66" charset="0"/>
            </a:endParaRPr>
          </a:p>
        </p:txBody>
      </p:sp>
    </p:spTree>
    <p:extLst>
      <p:ext uri="{BB962C8B-B14F-4D97-AF65-F5344CB8AC3E}">
        <p14:creationId xmlns:p14="http://schemas.microsoft.com/office/powerpoint/2010/main" val="3096892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57262" y="285750"/>
            <a:ext cx="10372725" cy="4555093"/>
          </a:xfrm>
          <a:prstGeom prst="rect">
            <a:avLst/>
          </a:prstGeom>
          <a:noFill/>
        </p:spPr>
        <p:txBody>
          <a:bodyPr wrap="square" rtlCol="0">
            <a:spAutoFit/>
          </a:bodyPr>
          <a:lstStyle/>
          <a:p>
            <a:pPr algn="ctr"/>
            <a:r>
              <a:rPr lang="en-GB" sz="3200" b="1" dirty="0">
                <a:latin typeface="Comic Sans MS" panose="030F0702030302020204" pitchFamily="66" charset="0"/>
              </a:rPr>
              <a:t>Recommendations for Changes/ Schools: </a:t>
            </a:r>
          </a:p>
          <a:p>
            <a:endParaRPr lang="en-GB" dirty="0">
              <a:latin typeface="Comic Sans MS" panose="030F0702030302020204" pitchFamily="66" charset="0"/>
            </a:endParaRPr>
          </a:p>
          <a:p>
            <a:pPr marL="285750" indent="-285750">
              <a:buFont typeface="Arial" panose="020B0604020202020204" pitchFamily="34" charset="0"/>
              <a:buChar char="•"/>
            </a:pPr>
            <a:r>
              <a:rPr lang="en-GB" sz="2400" dirty="0">
                <a:latin typeface="Comic Sans MS" panose="030F0702030302020204" pitchFamily="66" charset="0"/>
              </a:rPr>
              <a:t>Introduce children to the correct scientific terms to describe body parts in Key Stage 1</a:t>
            </a:r>
          </a:p>
          <a:p>
            <a:pPr marL="285750" indent="-285750">
              <a:buFont typeface="Arial" panose="020B0604020202020204" pitchFamily="34" charset="0"/>
              <a:buChar char="•"/>
            </a:pPr>
            <a:r>
              <a:rPr lang="en-GB" sz="2400" dirty="0">
                <a:latin typeface="Comic Sans MS" panose="030F0702030302020204" pitchFamily="66" charset="0"/>
              </a:rPr>
              <a:t>Continue to include work around the makeup of different families</a:t>
            </a:r>
          </a:p>
          <a:p>
            <a:pPr marL="285750" indent="-285750">
              <a:buFont typeface="Arial" panose="020B0604020202020204" pitchFamily="34" charset="0"/>
              <a:buChar char="•"/>
            </a:pPr>
            <a:r>
              <a:rPr lang="en-GB" sz="2400" dirty="0">
                <a:latin typeface="Comic Sans MS" panose="030F0702030302020204" pitchFamily="66" charset="0"/>
              </a:rPr>
              <a:t>Explore/ challenge gender roles/ stereotypes</a:t>
            </a:r>
          </a:p>
          <a:p>
            <a:pPr marL="285750" indent="-285750">
              <a:buFont typeface="Arial" panose="020B0604020202020204" pitchFamily="34" charset="0"/>
              <a:buChar char="•"/>
            </a:pPr>
            <a:r>
              <a:rPr lang="en-GB" sz="2400" dirty="0">
                <a:latin typeface="Comic Sans MS" panose="030F0702030302020204" pitchFamily="66" charset="0"/>
              </a:rPr>
              <a:t>Begin to explore puberty changes by the age of 8/9</a:t>
            </a:r>
          </a:p>
          <a:p>
            <a:pPr marL="285750" indent="-285750">
              <a:buFont typeface="Arial" panose="020B0604020202020204" pitchFamily="34" charset="0"/>
              <a:buChar char="•"/>
            </a:pPr>
            <a:r>
              <a:rPr lang="en-GB" sz="2400" dirty="0">
                <a:latin typeface="Comic Sans MS" panose="030F0702030302020204" pitchFamily="66" charset="0"/>
              </a:rPr>
              <a:t>Deliver RSE in a progressive way across the school</a:t>
            </a:r>
          </a:p>
          <a:p>
            <a:pPr marL="285750" indent="-285750">
              <a:buFont typeface="Arial" panose="020B0604020202020204" pitchFamily="34" charset="0"/>
              <a:buChar char="•"/>
            </a:pPr>
            <a:r>
              <a:rPr lang="en-GB" sz="2400" dirty="0">
                <a:latin typeface="Comic Sans MS" panose="030F0702030302020204" pitchFamily="66" charset="0"/>
              </a:rPr>
              <a:t>Ensure that children in Year 5 and 6 receive RSE input around puberty so that they are prepared as soon as possible for the onset of puberty</a:t>
            </a:r>
          </a:p>
          <a:p>
            <a:pPr marL="285750" indent="-285750">
              <a:buFont typeface="Arial" panose="020B0604020202020204" pitchFamily="34" charset="0"/>
              <a:buChar char="•"/>
            </a:pPr>
            <a:r>
              <a:rPr lang="en-GB" sz="2400" dirty="0">
                <a:latin typeface="Comic Sans MS" panose="030F0702030302020204" pitchFamily="66" charset="0"/>
              </a:rPr>
              <a:t>For some sessions on Sex Education consider single gender sessions</a:t>
            </a:r>
          </a:p>
        </p:txBody>
      </p:sp>
    </p:spTree>
    <p:extLst>
      <p:ext uri="{BB962C8B-B14F-4D97-AF65-F5344CB8AC3E}">
        <p14:creationId xmlns:p14="http://schemas.microsoft.com/office/powerpoint/2010/main" val="569624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0100" y="400050"/>
            <a:ext cx="10844213" cy="5786199"/>
          </a:xfrm>
          <a:prstGeom prst="rect">
            <a:avLst/>
          </a:prstGeom>
          <a:noFill/>
        </p:spPr>
        <p:txBody>
          <a:bodyPr wrap="square" rtlCol="0">
            <a:spAutoFit/>
          </a:bodyPr>
          <a:lstStyle/>
          <a:p>
            <a:pPr algn="ctr"/>
            <a:r>
              <a:rPr lang="en-GB" sz="3200" b="1" dirty="0">
                <a:latin typeface="Comic Sans MS" panose="030F0702030302020204" pitchFamily="66" charset="0"/>
              </a:rPr>
              <a:t>Summary </a:t>
            </a:r>
          </a:p>
          <a:p>
            <a:endParaRPr lang="en-GB" dirty="0">
              <a:latin typeface="Comic Sans MS" panose="030F0702030302020204" pitchFamily="66" charset="0"/>
            </a:endParaRPr>
          </a:p>
          <a:p>
            <a:pPr marL="285750" indent="-285750">
              <a:buFont typeface="Arial" panose="020B0604020202020204" pitchFamily="34" charset="0"/>
              <a:buChar char="•"/>
            </a:pPr>
            <a:r>
              <a:rPr lang="en-GB" sz="2000" dirty="0">
                <a:latin typeface="Comic Sans MS" panose="030F0702030302020204" pitchFamily="66" charset="0"/>
              </a:rPr>
              <a:t>Parents have the right to withdraw children from Sex Education lessons at Primary School that go </a:t>
            </a:r>
            <a:r>
              <a:rPr lang="en-GB" sz="2000" b="1" dirty="0">
                <a:latin typeface="Comic Sans MS" panose="030F0702030302020204" pitchFamily="66" charset="0"/>
              </a:rPr>
              <a:t>beyond</a:t>
            </a:r>
            <a:r>
              <a:rPr lang="en-GB" sz="2000" dirty="0">
                <a:latin typeface="Comic Sans MS" panose="030F0702030302020204" pitchFamily="66" charset="0"/>
              </a:rPr>
              <a:t> the content in the Science National Curriculum. </a:t>
            </a:r>
          </a:p>
          <a:p>
            <a:pPr marL="285750" indent="-285750">
              <a:buFont typeface="Arial" panose="020B0604020202020204" pitchFamily="34" charset="0"/>
              <a:buChar char="•"/>
            </a:pPr>
            <a:r>
              <a:rPr lang="en-GB" sz="2000" dirty="0">
                <a:latin typeface="Comic Sans MS" panose="030F0702030302020204" pitchFamily="66" charset="0"/>
              </a:rPr>
              <a:t>Topics covered, related and linked to the Science Curriculum are statutory and not optional to teach. This is as follows:  </a:t>
            </a:r>
          </a:p>
          <a:p>
            <a:pPr marL="1200150" lvl="2" indent="-285750">
              <a:buFont typeface="Arial" panose="020B0604020202020204" pitchFamily="34" charset="0"/>
              <a:buChar char="•"/>
            </a:pPr>
            <a:r>
              <a:rPr lang="en-GB" sz="2000" dirty="0">
                <a:latin typeface="Comic Sans MS" panose="030F0702030302020204" pitchFamily="66" charset="0"/>
              </a:rPr>
              <a:t>In Key Stage 1, children learn that animals, including humans, have offspring that grow into adults. They should be introduced to the concepts of reproduction and growth but not how reproduction occurs. </a:t>
            </a:r>
          </a:p>
          <a:p>
            <a:pPr marL="1200150" lvl="2" indent="-285750">
              <a:buFont typeface="Arial" panose="020B0604020202020204" pitchFamily="34" charset="0"/>
              <a:buChar char="•"/>
            </a:pPr>
            <a:r>
              <a:rPr lang="en-GB" sz="2000" dirty="0">
                <a:latin typeface="Comic Sans MS" panose="030F0702030302020204" pitchFamily="66" charset="0"/>
              </a:rPr>
              <a:t>In  Upper Key Stage 2 (Year 5/6), children are taught about the life cycles of humans and animals, including reproduction. They also learn about the change that happen in humans from birth to old age. This includes learning about what happens in puberty. </a:t>
            </a:r>
          </a:p>
          <a:p>
            <a:pPr marL="285750" indent="-285750">
              <a:buFont typeface="Arial" panose="020B0604020202020204" pitchFamily="34" charset="0"/>
              <a:buChar char="•"/>
            </a:pPr>
            <a:r>
              <a:rPr lang="en-GB" sz="2000" dirty="0">
                <a:latin typeface="Comic Sans MS" panose="030F0702030302020204" pitchFamily="66" charset="0"/>
              </a:rPr>
              <a:t>Schools have the right and obligation to teach RSE topics to prepare children for life when they leave school.</a:t>
            </a:r>
          </a:p>
          <a:p>
            <a:pPr marL="285750" indent="-285750">
              <a:buFont typeface="Arial" panose="020B0604020202020204" pitchFamily="34" charset="0"/>
              <a:buChar char="•"/>
            </a:pPr>
            <a:r>
              <a:rPr lang="en-GB" sz="2000" dirty="0">
                <a:latin typeface="Comic Sans MS" panose="030F0702030302020204" pitchFamily="66" charset="0"/>
              </a:rPr>
              <a:t>The curriculum on Relationships and Sex Education should complement, and be supported by, the school’s wider policies on Behaviour, Bullying and Safeguarding (PSEH; E-Safety, Relationships </a:t>
            </a:r>
            <a:r>
              <a:rPr lang="en-GB" sz="2000" dirty="0" err="1">
                <a:latin typeface="Comic Sans MS" panose="030F0702030302020204" pitchFamily="66" charset="0"/>
              </a:rPr>
              <a:t>etc</a:t>
            </a:r>
            <a:r>
              <a:rPr lang="en-GB" sz="2000" dirty="0">
                <a:latin typeface="Comic Sans MS" panose="030F0702030302020204" pitchFamily="66" charset="0"/>
              </a:rPr>
              <a:t>). </a:t>
            </a:r>
          </a:p>
        </p:txBody>
      </p:sp>
    </p:spTree>
    <p:extLst>
      <p:ext uri="{BB962C8B-B14F-4D97-AF65-F5344CB8AC3E}">
        <p14:creationId xmlns:p14="http://schemas.microsoft.com/office/powerpoint/2010/main" val="2045096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9259" y="485775"/>
            <a:ext cx="11571316" cy="6124754"/>
          </a:xfrm>
          <a:prstGeom prst="rect">
            <a:avLst/>
          </a:prstGeom>
          <a:noFill/>
        </p:spPr>
        <p:txBody>
          <a:bodyPr wrap="square" rtlCol="0">
            <a:spAutoFit/>
          </a:bodyPr>
          <a:lstStyle/>
          <a:p>
            <a:pPr algn="ctr"/>
            <a:r>
              <a:rPr lang="en-GB" sz="2400" b="1" dirty="0">
                <a:latin typeface="Comic Sans MS" panose="030F0702030302020204" pitchFamily="66" charset="0"/>
              </a:rPr>
              <a:t>Next Steps: </a:t>
            </a:r>
          </a:p>
          <a:p>
            <a:endParaRPr lang="en-GB" sz="2400" dirty="0">
              <a:latin typeface="Comic Sans MS" panose="030F0702030302020204" pitchFamily="66" charset="0"/>
            </a:endParaRPr>
          </a:p>
          <a:p>
            <a:pPr marL="457200" indent="-457200">
              <a:buFont typeface="Arial" panose="020B0604020202020204" pitchFamily="34" charset="0"/>
              <a:buChar char="•"/>
            </a:pPr>
            <a:r>
              <a:rPr lang="en-GB" sz="2400" dirty="0">
                <a:latin typeface="Comic Sans MS" panose="030F0702030302020204" pitchFamily="66" charset="0"/>
              </a:rPr>
              <a:t>Please look at the materials on the school website under the PSHE and RSE tab  </a:t>
            </a:r>
          </a:p>
          <a:p>
            <a:pPr lvl="2"/>
            <a:endParaRPr lang="en-GB" sz="2400" dirty="0">
              <a:latin typeface="Comic Sans MS" panose="030F0702030302020204" pitchFamily="66" charset="0"/>
            </a:endParaRPr>
          </a:p>
          <a:p>
            <a:pPr marL="457200" indent="-457200">
              <a:buFont typeface="Arial" panose="020B0604020202020204" pitchFamily="34" charset="0"/>
              <a:buChar char="•"/>
            </a:pPr>
            <a:r>
              <a:rPr lang="en-GB" sz="2400" dirty="0">
                <a:latin typeface="Comic Sans MS" panose="030F0702030302020204" pitchFamily="66" charset="0"/>
              </a:rPr>
              <a:t>Please respond to the survey:</a:t>
            </a:r>
          </a:p>
          <a:p>
            <a:pPr lvl="2"/>
            <a:r>
              <a:rPr lang="en-GB" sz="3200" dirty="0">
                <a:hlinkClick r:id="rId2" tooltip="https://www.surveymonkey.co.uk/r/MKWP8YH&#10;Ctrl+Click or tap to follow the link"/>
              </a:rPr>
              <a:t>https://www.surveymonkey.co.uk/r/MKWP8YH</a:t>
            </a:r>
            <a:r>
              <a:rPr lang="en-GB" sz="3200" dirty="0"/>
              <a:t>​</a:t>
            </a:r>
          </a:p>
          <a:p>
            <a:pPr lvl="2"/>
            <a:endParaRPr lang="en-GB" sz="2400" dirty="0">
              <a:latin typeface="Comic Sans MS" panose="030F0702030302020204" pitchFamily="66" charset="0"/>
            </a:endParaRPr>
          </a:p>
          <a:p>
            <a:pPr lvl="2"/>
            <a:endParaRPr lang="en-GB" sz="2400" dirty="0">
              <a:latin typeface="Comic Sans MS" panose="030F0702030302020204" pitchFamily="66" charset="0"/>
            </a:endParaRPr>
          </a:p>
          <a:p>
            <a:r>
              <a:rPr lang="en-GB" sz="2400" dirty="0">
                <a:latin typeface="Comic Sans MS" panose="030F0702030302020204" pitchFamily="66" charset="0"/>
              </a:rPr>
              <a:t>We are particularly interested in your views about when to tackle different concepts and any areas you might like further support with at home. </a:t>
            </a:r>
          </a:p>
          <a:p>
            <a:r>
              <a:rPr lang="en-GB" sz="2400" dirty="0">
                <a:latin typeface="Comic Sans MS" panose="030F0702030302020204" pitchFamily="66" charset="0"/>
              </a:rPr>
              <a:t>I am aware that there will be differences of opinion, but we will take your views into account when we finalise our policy and curriculum plan. </a:t>
            </a:r>
          </a:p>
          <a:p>
            <a:r>
              <a:rPr lang="en-GB" sz="2400" dirty="0">
                <a:latin typeface="Comic Sans MS" panose="030F0702030302020204" pitchFamily="66" charset="0"/>
              </a:rPr>
              <a:t>We will share this with you later in the Autumn term. </a:t>
            </a:r>
            <a:endParaRPr lang="en-GB" sz="2400" dirty="0" smtClean="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p:txBody>
      </p:sp>
    </p:spTree>
    <p:extLst>
      <p:ext uri="{BB962C8B-B14F-4D97-AF65-F5344CB8AC3E}">
        <p14:creationId xmlns:p14="http://schemas.microsoft.com/office/powerpoint/2010/main" val="282565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10" name="Google Shape;110;p19"/>
          <p:cNvSpPr txBox="1">
            <a:spLocks noGrp="1"/>
          </p:cNvSpPr>
          <p:nvPr>
            <p:ph type="sldNum" sz="quarter" idx="12"/>
          </p:nvPr>
        </p:nvSpPr>
        <p:spPr>
          <a:xfrm>
            <a:off x="11364722" y="6260831"/>
            <a:ext cx="731700" cy="5247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GB"/>
              <a:t>2</a:t>
            </a:fld>
            <a:endParaRPr/>
          </a:p>
        </p:txBody>
      </p:sp>
      <p:sp>
        <p:nvSpPr>
          <p:cNvPr id="108" name="Google Shape;108;p19"/>
          <p:cNvSpPr txBox="1">
            <a:spLocks noGrp="1"/>
          </p:cNvSpPr>
          <p:nvPr>
            <p:ph type="body" idx="4294967295"/>
          </p:nvPr>
        </p:nvSpPr>
        <p:spPr>
          <a:xfrm>
            <a:off x="0" y="1298575"/>
            <a:ext cx="9996488" cy="652463"/>
          </a:xfrm>
          <a:prstGeom prst="rect">
            <a:avLst/>
          </a:prstGeom>
          <a:noFill/>
          <a:ln>
            <a:noFill/>
          </a:ln>
        </p:spPr>
        <p:txBody>
          <a:bodyPr spcFirstLastPara="1" wrap="square" lIns="91425" tIns="45700" rIns="91425" bIns="45700" anchor="t" anchorCtr="0">
            <a:noAutofit/>
          </a:bodyPr>
          <a:lstStyle/>
          <a:p>
            <a:pPr marL="495300" indent="-342900" algn="just">
              <a:spcBef>
                <a:spcPts val="0"/>
              </a:spcBef>
              <a:spcAft>
                <a:spcPts val="0"/>
              </a:spcAft>
              <a:buClr>
                <a:schemeClr val="dk1"/>
              </a:buClr>
              <a:buSzPts val="2400"/>
            </a:pPr>
            <a:r>
              <a:rPr lang="en-GB" sz="2400" b="0" i="0" u="none" dirty="0">
                <a:solidFill>
                  <a:schemeClr val="dk1"/>
                </a:solidFill>
                <a:latin typeface="Comic Sans MS" panose="030F0702030302020204" pitchFamily="66" charset="0"/>
                <a:ea typeface="Arial"/>
                <a:cs typeface="Arial"/>
                <a:sym typeface="Arial"/>
              </a:rPr>
              <a:t>It has been 20 years since the last review of the curriculum- the world, and how we interact with each other, has changed.</a:t>
            </a:r>
          </a:p>
          <a:p>
            <a:pPr marL="495300" indent="-342900" algn="just">
              <a:spcBef>
                <a:spcPts val="0"/>
              </a:spcBef>
              <a:spcAft>
                <a:spcPts val="0"/>
              </a:spcAft>
              <a:buClr>
                <a:schemeClr val="dk1"/>
              </a:buClr>
              <a:buSzPts val="2400"/>
            </a:pPr>
            <a:endParaRPr lang="en-GB" sz="2400" b="0" i="0" u="none" dirty="0">
              <a:solidFill>
                <a:schemeClr val="dk1"/>
              </a:solidFill>
              <a:latin typeface="Comic Sans MS" panose="030F0702030302020204" pitchFamily="66" charset="0"/>
              <a:ea typeface="Arial"/>
              <a:cs typeface="Arial"/>
              <a:sym typeface="Arial"/>
            </a:endParaRPr>
          </a:p>
          <a:p>
            <a:pPr marL="495300" indent="-342900" algn="just">
              <a:spcBef>
                <a:spcPts val="0"/>
              </a:spcBef>
              <a:spcAft>
                <a:spcPts val="0"/>
              </a:spcAft>
              <a:buClr>
                <a:schemeClr val="dk1"/>
              </a:buClr>
              <a:buSzPts val="2400"/>
            </a:pPr>
            <a:r>
              <a:rPr lang="en-GB" sz="2400" dirty="0">
                <a:solidFill>
                  <a:schemeClr val="dk1"/>
                </a:solidFill>
                <a:latin typeface="Comic Sans MS" panose="030F0702030302020204" pitchFamily="66" charset="0"/>
                <a:ea typeface="Arial"/>
                <a:cs typeface="Arial"/>
                <a:sym typeface="Arial"/>
              </a:rPr>
              <a:t>New- Relationships Education in Primary Schools.</a:t>
            </a:r>
          </a:p>
          <a:p>
            <a:pPr marL="495300" indent="-342900" algn="just">
              <a:spcBef>
                <a:spcPts val="0"/>
              </a:spcBef>
              <a:spcAft>
                <a:spcPts val="0"/>
              </a:spcAft>
              <a:buClr>
                <a:schemeClr val="dk1"/>
              </a:buClr>
              <a:buSzPts val="2400"/>
            </a:pPr>
            <a:endParaRPr lang="en-GB" sz="2400" dirty="0">
              <a:solidFill>
                <a:schemeClr val="dk1"/>
              </a:solidFill>
              <a:latin typeface="Comic Sans MS" panose="030F0702030302020204" pitchFamily="66" charset="0"/>
              <a:ea typeface="Arial"/>
              <a:cs typeface="Arial"/>
              <a:sym typeface="Arial"/>
            </a:endParaRPr>
          </a:p>
          <a:p>
            <a:pPr marL="495300" indent="-342900" algn="just">
              <a:spcBef>
                <a:spcPts val="0"/>
              </a:spcBef>
              <a:spcAft>
                <a:spcPts val="0"/>
              </a:spcAft>
              <a:buClr>
                <a:schemeClr val="dk1"/>
              </a:buClr>
              <a:buSzPts val="2400"/>
            </a:pPr>
            <a:r>
              <a:rPr lang="en-GB" sz="2400" b="0" i="0" u="none" dirty="0">
                <a:solidFill>
                  <a:schemeClr val="dk1"/>
                </a:solidFill>
                <a:latin typeface="Comic Sans MS" panose="030F0702030302020204" pitchFamily="66" charset="0"/>
                <a:ea typeface="Arial"/>
                <a:cs typeface="Arial"/>
                <a:sym typeface="Arial"/>
              </a:rPr>
              <a:t>Previous recommendations for teaching Personal, Social, Health Education, are now part of the National Curriculum.</a:t>
            </a:r>
          </a:p>
          <a:p>
            <a:pPr marL="495300" indent="-342900" algn="just">
              <a:spcBef>
                <a:spcPts val="0"/>
              </a:spcBef>
              <a:spcAft>
                <a:spcPts val="0"/>
              </a:spcAft>
              <a:buClr>
                <a:schemeClr val="dk1"/>
              </a:buClr>
              <a:buSzPts val="2400"/>
            </a:pPr>
            <a:endParaRPr lang="en-GB" sz="2400" b="0" i="0" u="none" dirty="0">
              <a:solidFill>
                <a:schemeClr val="dk1"/>
              </a:solidFill>
              <a:latin typeface="Comic Sans MS" panose="030F0702030302020204" pitchFamily="66" charset="0"/>
              <a:ea typeface="Arial"/>
              <a:cs typeface="Arial"/>
              <a:sym typeface="Arial"/>
            </a:endParaRPr>
          </a:p>
          <a:p>
            <a:pPr marL="495300" indent="-342900" algn="just">
              <a:spcBef>
                <a:spcPts val="0"/>
              </a:spcBef>
              <a:spcAft>
                <a:spcPts val="0"/>
              </a:spcAft>
              <a:buClr>
                <a:schemeClr val="dk1"/>
              </a:buClr>
              <a:buSzPts val="2400"/>
            </a:pPr>
            <a:r>
              <a:rPr lang="en-GB" sz="2400" dirty="0">
                <a:solidFill>
                  <a:schemeClr val="dk1"/>
                </a:solidFill>
                <a:latin typeface="Comic Sans MS" panose="030F0702030302020204" pitchFamily="66" charset="0"/>
                <a:ea typeface="Arial"/>
                <a:cs typeface="Arial"/>
                <a:sym typeface="Arial"/>
              </a:rPr>
              <a:t>Sex Education in Primary Schools remains optional, though in Year 5 &amp; 6 the science curriculum form part of what might be considered as sex education- puberty and reproduction. </a:t>
            </a:r>
            <a:endParaRPr sz="2400" b="0" i="0" u="none" dirty="0">
              <a:solidFill>
                <a:schemeClr val="dk1"/>
              </a:solidFill>
              <a:latin typeface="Comic Sans MS" panose="030F0702030302020204" pitchFamily="66" charset="0"/>
              <a:ea typeface="Arial"/>
              <a:cs typeface="Arial"/>
              <a:sym typeface="Arial"/>
            </a:endParaRPr>
          </a:p>
          <a:p>
            <a:pPr marL="342900" lvl="0" indent="-190500" algn="just" rtl="0">
              <a:lnSpc>
                <a:spcPct val="100000"/>
              </a:lnSpc>
              <a:spcBef>
                <a:spcPts val="480"/>
              </a:spcBef>
              <a:spcAft>
                <a:spcPts val="0"/>
              </a:spcAft>
              <a:buClr>
                <a:schemeClr val="dk1"/>
              </a:buClr>
              <a:buSzPts val="2400"/>
              <a:buNone/>
            </a:pPr>
            <a:endParaRPr sz="2400" b="0" i="0" u="none" dirty="0">
              <a:solidFill>
                <a:schemeClr val="dk1"/>
              </a:solidFill>
              <a:latin typeface="Comic Sans MS" panose="030F0702030302020204" pitchFamily="66" charset="0"/>
              <a:ea typeface="Arial"/>
              <a:cs typeface="Arial"/>
              <a:sym typeface="Arial"/>
            </a:endParaRPr>
          </a:p>
        </p:txBody>
      </p:sp>
      <p:sp>
        <p:nvSpPr>
          <p:cNvPr id="109" name="Google Shape;109;p19"/>
          <p:cNvSpPr txBox="1"/>
          <p:nvPr/>
        </p:nvSpPr>
        <p:spPr>
          <a:xfrm>
            <a:off x="507866" y="130629"/>
            <a:ext cx="10631400" cy="960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dirty="0">
                <a:latin typeface="Comic Sans MS"/>
                <a:ea typeface="Comic Sans MS"/>
                <a:cs typeface="Comic Sans MS"/>
                <a:sym typeface="Comic Sans MS"/>
              </a:rPr>
              <a:t>New Guidance</a:t>
            </a:r>
            <a:endParaRPr sz="3600" dirty="0">
              <a:latin typeface="Comic Sans MS"/>
              <a:ea typeface="Comic Sans MS"/>
              <a:cs typeface="Comic Sans MS"/>
              <a:sym typeface="Comic Sans MS"/>
            </a:endParaRPr>
          </a:p>
        </p:txBody>
      </p:sp>
    </p:spTree>
    <p:extLst>
      <p:ext uri="{BB962C8B-B14F-4D97-AF65-F5344CB8AC3E}">
        <p14:creationId xmlns:p14="http://schemas.microsoft.com/office/powerpoint/2010/main" val="381905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0"/>
          <p:cNvSpPr txBox="1">
            <a:spLocks noGrp="1"/>
          </p:cNvSpPr>
          <p:nvPr>
            <p:ph type="title"/>
          </p:nvPr>
        </p:nvSpPr>
        <p:spPr>
          <a:xfrm>
            <a:off x="131000" y="21800"/>
            <a:ext cx="11768700" cy="8037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GB" b="1" dirty="0">
                <a:latin typeface="Comic Sans MS"/>
                <a:ea typeface="Comic Sans MS"/>
                <a:cs typeface="Comic Sans MS"/>
                <a:sym typeface="Comic Sans MS"/>
              </a:rPr>
              <a:t>Science Curriculum </a:t>
            </a:r>
            <a:endParaRPr b="1" dirty="0">
              <a:latin typeface="Comic Sans MS"/>
              <a:ea typeface="Comic Sans MS"/>
              <a:cs typeface="Comic Sans MS"/>
              <a:sym typeface="Comic Sans MS"/>
            </a:endParaRPr>
          </a:p>
        </p:txBody>
      </p:sp>
      <p:sp>
        <p:nvSpPr>
          <p:cNvPr id="117" name="Google Shape;117;p20"/>
          <p:cNvSpPr txBox="1">
            <a:spLocks noGrp="1"/>
          </p:cNvSpPr>
          <p:nvPr>
            <p:ph type="sldNum" sz="quarter" idx="12"/>
          </p:nvPr>
        </p:nvSpPr>
        <p:spPr>
          <a:xfrm>
            <a:off x="11364722" y="6260831"/>
            <a:ext cx="731700" cy="5247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GB"/>
              <a:t>3</a:t>
            </a:fld>
            <a:endParaRPr/>
          </a:p>
        </p:txBody>
      </p:sp>
      <p:sp>
        <p:nvSpPr>
          <p:cNvPr id="118" name="Google Shape;118;p20"/>
          <p:cNvSpPr txBox="1"/>
          <p:nvPr/>
        </p:nvSpPr>
        <p:spPr>
          <a:xfrm>
            <a:off x="131000" y="1080700"/>
            <a:ext cx="11768700" cy="5180100"/>
          </a:xfrm>
          <a:prstGeom prst="rect">
            <a:avLst/>
          </a:prstGeom>
          <a:noFill/>
          <a:ln>
            <a:noFill/>
          </a:ln>
        </p:spPr>
        <p:txBody>
          <a:bodyPr spcFirstLastPara="1" wrap="square" lIns="91425" tIns="91425" rIns="91425" bIns="91425" anchor="t" anchorCtr="0">
            <a:noAutofit/>
          </a:bodyPr>
          <a:lstStyle/>
          <a:p>
            <a:pPr lvl="0" algn="l" rtl="0">
              <a:spcBef>
                <a:spcPts val="0"/>
              </a:spcBef>
              <a:spcAft>
                <a:spcPts val="0"/>
              </a:spcAft>
              <a:buSzPts val="2400"/>
            </a:pPr>
            <a:r>
              <a:rPr lang="en-GB" sz="2400" dirty="0">
                <a:latin typeface="Comic Sans MS"/>
                <a:ea typeface="Comic Sans MS"/>
                <a:cs typeface="Comic Sans MS"/>
                <a:sym typeface="Comic Sans MS"/>
              </a:rPr>
              <a:t>As part of the Science curriculum we teach the following statutory objectives that build understanding about growth and reproduction: </a:t>
            </a:r>
            <a:endParaRPr sz="2400" dirty="0">
              <a:latin typeface="Comic Sans MS"/>
              <a:ea typeface="Comic Sans MS"/>
              <a:cs typeface="Comic Sans MS"/>
              <a:sym typeface="Comic Sans MS"/>
            </a:endParaRPr>
          </a:p>
          <a:p>
            <a:pPr marL="0" lvl="0" indent="0" algn="l" rtl="0">
              <a:spcBef>
                <a:spcPts val="0"/>
              </a:spcBef>
              <a:spcAft>
                <a:spcPts val="0"/>
              </a:spcAft>
              <a:buNone/>
            </a:pPr>
            <a:endParaRPr sz="2400" dirty="0">
              <a:solidFill>
                <a:schemeClr val="bg1"/>
              </a:solidFill>
              <a:latin typeface="Comic Sans MS"/>
              <a:ea typeface="Comic Sans MS"/>
              <a:cs typeface="Comic Sans MS"/>
              <a:sym typeface="Comic Sans MS"/>
            </a:endParaRPr>
          </a:p>
          <a:p>
            <a:pPr marL="0" lvl="0" indent="0" algn="l" rtl="0">
              <a:spcBef>
                <a:spcPts val="0"/>
              </a:spcBef>
              <a:spcAft>
                <a:spcPts val="0"/>
              </a:spcAft>
              <a:buNone/>
            </a:pPr>
            <a:r>
              <a:rPr lang="en-GB" sz="1800" b="1" dirty="0">
                <a:latin typeface="Comic Sans MS"/>
                <a:ea typeface="Comic Sans MS"/>
                <a:cs typeface="Comic Sans MS"/>
                <a:sym typeface="Comic Sans MS"/>
              </a:rPr>
              <a:t>Year One</a:t>
            </a:r>
            <a:r>
              <a:rPr lang="en-GB" sz="2400" dirty="0">
                <a:latin typeface="Comic Sans MS"/>
                <a:ea typeface="Comic Sans MS"/>
                <a:cs typeface="Comic Sans MS"/>
                <a:sym typeface="Comic Sans MS"/>
              </a:rPr>
              <a:t> </a:t>
            </a:r>
            <a:endParaRPr sz="2400" dirty="0">
              <a:latin typeface="Comic Sans MS"/>
              <a:ea typeface="Comic Sans MS"/>
              <a:cs typeface="Comic Sans MS"/>
              <a:sym typeface="Comic Sans MS"/>
            </a:endParaRPr>
          </a:p>
          <a:p>
            <a:pPr marL="0" lvl="0" indent="0" algn="l" rtl="0">
              <a:spcBef>
                <a:spcPts val="0"/>
              </a:spcBef>
              <a:spcAft>
                <a:spcPts val="0"/>
              </a:spcAft>
              <a:buNone/>
            </a:pPr>
            <a:r>
              <a:rPr lang="en-GB" sz="1800" dirty="0">
                <a:latin typeface="Comic Sans MS"/>
                <a:ea typeface="Comic Sans MS"/>
                <a:cs typeface="Comic Sans MS"/>
                <a:sym typeface="Comic Sans MS"/>
              </a:rPr>
              <a:t>Identify, name, draw and label the basic parts of the human body and say which part of the body is associated with each sense. </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a:p>
            <a:pPr marL="0" lvl="0" indent="0" algn="l" rtl="0">
              <a:spcBef>
                <a:spcPts val="0"/>
              </a:spcBef>
              <a:spcAft>
                <a:spcPts val="0"/>
              </a:spcAft>
              <a:buNone/>
            </a:pPr>
            <a:r>
              <a:rPr lang="en-GB" sz="1800" b="1" dirty="0">
                <a:latin typeface="Comic Sans MS"/>
                <a:ea typeface="Comic Sans MS"/>
                <a:cs typeface="Comic Sans MS"/>
                <a:sym typeface="Comic Sans MS"/>
              </a:rPr>
              <a:t>Year Two</a:t>
            </a:r>
            <a:r>
              <a:rPr lang="en-GB" sz="1800" dirty="0">
                <a:latin typeface="Comic Sans MS"/>
                <a:ea typeface="Comic Sans MS"/>
                <a:cs typeface="Comic Sans MS"/>
                <a:sym typeface="Comic Sans MS"/>
              </a:rPr>
              <a:t> </a:t>
            </a:r>
            <a:endParaRPr sz="1800" dirty="0">
              <a:latin typeface="Comic Sans MS"/>
              <a:ea typeface="Comic Sans MS"/>
              <a:cs typeface="Comic Sans MS"/>
              <a:sym typeface="Comic Sans MS"/>
            </a:endParaRPr>
          </a:p>
          <a:p>
            <a:pPr marL="0" lvl="0" indent="0" algn="l" rtl="0">
              <a:spcBef>
                <a:spcPts val="0"/>
              </a:spcBef>
              <a:spcAft>
                <a:spcPts val="0"/>
              </a:spcAft>
              <a:buNone/>
            </a:pPr>
            <a:r>
              <a:rPr lang="en-GB" sz="1800" dirty="0">
                <a:latin typeface="Comic Sans MS"/>
                <a:ea typeface="Comic Sans MS"/>
                <a:cs typeface="Comic Sans MS"/>
                <a:sym typeface="Comic Sans MS"/>
              </a:rPr>
              <a:t>Notice that animals, including humans, have offspring which grow into adults they should not be expected to understand how reproduction occurs.</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a:p>
            <a:pPr marL="0" lvl="0" indent="0" algn="l" rtl="0">
              <a:spcBef>
                <a:spcPts val="0"/>
              </a:spcBef>
              <a:spcAft>
                <a:spcPts val="0"/>
              </a:spcAft>
              <a:buNone/>
            </a:pPr>
            <a:r>
              <a:rPr lang="en-GB" sz="1800" b="1" dirty="0">
                <a:latin typeface="Comic Sans MS"/>
                <a:ea typeface="Comic Sans MS"/>
                <a:cs typeface="Comic Sans MS"/>
                <a:sym typeface="Comic Sans MS"/>
              </a:rPr>
              <a:t>Year Five and Year Six</a:t>
            </a:r>
            <a:endParaRPr sz="1800" b="1" dirty="0">
              <a:latin typeface="Comic Sans MS"/>
              <a:ea typeface="Comic Sans MS"/>
              <a:cs typeface="Comic Sans MS"/>
              <a:sym typeface="Comic Sans MS"/>
            </a:endParaRPr>
          </a:p>
          <a:p>
            <a:pPr marL="0" lvl="0" indent="0" algn="l" rtl="0">
              <a:spcBef>
                <a:spcPts val="0"/>
              </a:spcBef>
              <a:spcAft>
                <a:spcPts val="0"/>
              </a:spcAft>
              <a:buNone/>
            </a:pPr>
            <a:r>
              <a:rPr lang="en-GB" sz="1800" dirty="0">
                <a:latin typeface="Comic Sans MS"/>
                <a:ea typeface="Comic Sans MS"/>
                <a:cs typeface="Comic Sans MS"/>
                <a:sym typeface="Comic Sans MS"/>
              </a:rPr>
              <a:t>Describe the life process of reproduction in some plants and animals. They should learn about the changes experienced in puberty</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p:txBody>
      </p:sp>
    </p:spTree>
    <p:extLst>
      <p:ext uri="{BB962C8B-B14F-4D97-AF65-F5344CB8AC3E}">
        <p14:creationId xmlns:p14="http://schemas.microsoft.com/office/powerpoint/2010/main" val="88705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6478" y="1748700"/>
            <a:ext cx="1376520" cy="830997"/>
          </a:xfrm>
          <a:prstGeom prst="rect">
            <a:avLst/>
          </a:prstGeom>
          <a:solidFill>
            <a:schemeClr val="accent1"/>
          </a:solidFill>
        </p:spPr>
        <p:txBody>
          <a:bodyPr wrap="square" rtlCol="0">
            <a:spAutoFit/>
          </a:bodyPr>
          <a:lstStyle/>
          <a:p>
            <a:r>
              <a:rPr lang="en-GB" sz="2400" dirty="0"/>
              <a:t>Mobile</a:t>
            </a:r>
            <a:r>
              <a:rPr lang="en-GB" dirty="0"/>
              <a:t> </a:t>
            </a:r>
            <a:r>
              <a:rPr lang="en-GB" sz="2400" dirty="0"/>
              <a:t>phones</a:t>
            </a:r>
          </a:p>
        </p:txBody>
      </p:sp>
      <p:sp>
        <p:nvSpPr>
          <p:cNvPr id="5" name="TextBox 4"/>
          <p:cNvSpPr txBox="1"/>
          <p:nvPr/>
        </p:nvSpPr>
        <p:spPr>
          <a:xfrm>
            <a:off x="6563222" y="1517867"/>
            <a:ext cx="1039091" cy="461665"/>
          </a:xfrm>
          <a:prstGeom prst="rect">
            <a:avLst/>
          </a:prstGeom>
          <a:solidFill>
            <a:schemeClr val="accent1"/>
          </a:solidFill>
        </p:spPr>
        <p:txBody>
          <a:bodyPr wrap="square" rtlCol="0">
            <a:spAutoFit/>
          </a:bodyPr>
          <a:lstStyle/>
          <a:p>
            <a:pPr algn="ctr"/>
            <a:r>
              <a:rPr lang="en-GB" sz="2400" dirty="0"/>
              <a:t>TV</a:t>
            </a:r>
          </a:p>
        </p:txBody>
      </p:sp>
      <p:sp>
        <p:nvSpPr>
          <p:cNvPr id="6" name="TextBox 5"/>
          <p:cNvSpPr txBox="1"/>
          <p:nvPr/>
        </p:nvSpPr>
        <p:spPr>
          <a:xfrm>
            <a:off x="10014066" y="1517867"/>
            <a:ext cx="1319094" cy="461665"/>
          </a:xfrm>
          <a:prstGeom prst="rect">
            <a:avLst/>
          </a:prstGeom>
          <a:solidFill>
            <a:schemeClr val="accent1"/>
          </a:solidFill>
        </p:spPr>
        <p:txBody>
          <a:bodyPr wrap="square" rtlCol="0">
            <a:spAutoFit/>
          </a:bodyPr>
          <a:lstStyle/>
          <a:p>
            <a:r>
              <a:rPr lang="en-GB" sz="2400" dirty="0"/>
              <a:t>Internet</a:t>
            </a:r>
          </a:p>
        </p:txBody>
      </p:sp>
      <p:sp>
        <p:nvSpPr>
          <p:cNvPr id="7" name="TextBox 6"/>
          <p:cNvSpPr txBox="1"/>
          <p:nvPr/>
        </p:nvSpPr>
        <p:spPr>
          <a:xfrm>
            <a:off x="1021065" y="3835770"/>
            <a:ext cx="1271933" cy="461665"/>
          </a:xfrm>
          <a:prstGeom prst="rect">
            <a:avLst/>
          </a:prstGeom>
          <a:solidFill>
            <a:schemeClr val="accent1"/>
          </a:solidFill>
        </p:spPr>
        <p:txBody>
          <a:bodyPr wrap="square" rtlCol="0">
            <a:spAutoFit/>
          </a:bodyPr>
          <a:lstStyle/>
          <a:p>
            <a:r>
              <a:rPr lang="en-GB" sz="2400" dirty="0"/>
              <a:t>School</a:t>
            </a:r>
          </a:p>
        </p:txBody>
      </p:sp>
      <p:sp>
        <p:nvSpPr>
          <p:cNvPr id="8" name="TextBox 7"/>
          <p:cNvSpPr txBox="1"/>
          <p:nvPr/>
        </p:nvSpPr>
        <p:spPr>
          <a:xfrm>
            <a:off x="7287793" y="4230822"/>
            <a:ext cx="1416585" cy="1200329"/>
          </a:xfrm>
          <a:prstGeom prst="rect">
            <a:avLst/>
          </a:prstGeom>
          <a:solidFill>
            <a:schemeClr val="accent1"/>
          </a:solidFill>
        </p:spPr>
        <p:txBody>
          <a:bodyPr wrap="square" rtlCol="0">
            <a:spAutoFit/>
          </a:bodyPr>
          <a:lstStyle/>
          <a:p>
            <a:r>
              <a:rPr lang="en-GB" sz="2400" dirty="0"/>
              <a:t>Friends &amp; Older Siblings</a:t>
            </a:r>
          </a:p>
        </p:txBody>
      </p:sp>
      <p:sp>
        <p:nvSpPr>
          <p:cNvPr id="9" name="TextBox 8"/>
          <p:cNvSpPr txBox="1"/>
          <p:nvPr/>
        </p:nvSpPr>
        <p:spPr>
          <a:xfrm>
            <a:off x="1657031" y="5822654"/>
            <a:ext cx="1831189" cy="830997"/>
          </a:xfrm>
          <a:prstGeom prst="rect">
            <a:avLst/>
          </a:prstGeom>
          <a:solidFill>
            <a:schemeClr val="accent1"/>
          </a:solidFill>
        </p:spPr>
        <p:txBody>
          <a:bodyPr wrap="square" rtlCol="0">
            <a:spAutoFit/>
          </a:bodyPr>
          <a:lstStyle/>
          <a:p>
            <a:pPr algn="ctr"/>
            <a:r>
              <a:rPr lang="en-GB" sz="2400" dirty="0"/>
              <a:t>Parents &amp; Carers</a:t>
            </a:r>
          </a:p>
        </p:txBody>
      </p:sp>
      <p:sp>
        <p:nvSpPr>
          <p:cNvPr id="10" name="TextBox 9"/>
          <p:cNvSpPr txBox="1"/>
          <p:nvPr/>
        </p:nvSpPr>
        <p:spPr>
          <a:xfrm>
            <a:off x="200297" y="211690"/>
            <a:ext cx="11991703" cy="1077218"/>
          </a:xfrm>
          <a:prstGeom prst="rect">
            <a:avLst/>
          </a:prstGeom>
          <a:noFill/>
        </p:spPr>
        <p:txBody>
          <a:bodyPr wrap="square" rtlCol="0">
            <a:spAutoFit/>
          </a:bodyPr>
          <a:lstStyle/>
          <a:p>
            <a:r>
              <a:rPr lang="en-GB" sz="3200" b="1" dirty="0">
                <a:latin typeface="Comic Sans MS" panose="030F0702030302020204" pitchFamily="66" charset="0"/>
              </a:rPr>
              <a:t>Where and how did you learn about sex and relationships?</a:t>
            </a:r>
          </a:p>
          <a:p>
            <a:r>
              <a:rPr lang="en-GB" sz="3200" b="1" dirty="0">
                <a:latin typeface="Comic Sans MS" panose="030F0702030302020204" pitchFamily="66" charset="0"/>
              </a:rPr>
              <a:t>For young people, their learning comes from… </a:t>
            </a:r>
          </a:p>
        </p:txBody>
      </p:sp>
      <p:pic>
        <p:nvPicPr>
          <p:cNvPr id="11" name="Picture 10"/>
          <p:cNvPicPr>
            <a:picLocks noChangeAspect="1"/>
          </p:cNvPicPr>
          <p:nvPr/>
        </p:nvPicPr>
        <p:blipFill rotWithShape="1">
          <a:blip r:embed="rId2"/>
          <a:srcRect b="13054"/>
          <a:stretch/>
        </p:blipFill>
        <p:spPr>
          <a:xfrm>
            <a:off x="5849279" y="1979532"/>
            <a:ext cx="2466975" cy="1606631"/>
          </a:xfrm>
          <a:prstGeom prst="rect">
            <a:avLst/>
          </a:prstGeom>
        </p:spPr>
      </p:pic>
      <p:pic>
        <p:nvPicPr>
          <p:cNvPr id="13" name="Picture 12"/>
          <p:cNvPicPr>
            <a:picLocks noChangeAspect="1"/>
          </p:cNvPicPr>
          <p:nvPr/>
        </p:nvPicPr>
        <p:blipFill rotWithShape="1">
          <a:blip r:embed="rId3"/>
          <a:srcRect b="14063"/>
          <a:stretch/>
        </p:blipFill>
        <p:spPr>
          <a:xfrm>
            <a:off x="9425838" y="1979532"/>
            <a:ext cx="2495550" cy="1571625"/>
          </a:xfrm>
          <a:prstGeom prst="rect">
            <a:avLst/>
          </a:prstGeom>
        </p:spPr>
      </p:pic>
      <p:pic>
        <p:nvPicPr>
          <p:cNvPr id="14" name="Picture 13"/>
          <p:cNvPicPr>
            <a:picLocks noChangeAspect="1"/>
          </p:cNvPicPr>
          <p:nvPr/>
        </p:nvPicPr>
        <p:blipFill>
          <a:blip r:embed="rId4"/>
          <a:stretch>
            <a:fillRect/>
          </a:stretch>
        </p:blipFill>
        <p:spPr>
          <a:xfrm>
            <a:off x="3488220" y="5051129"/>
            <a:ext cx="2952750" cy="1543050"/>
          </a:xfrm>
          <a:prstGeom prst="rect">
            <a:avLst/>
          </a:prstGeom>
        </p:spPr>
      </p:pic>
      <p:pic>
        <p:nvPicPr>
          <p:cNvPr id="15" name="Picture 14"/>
          <p:cNvPicPr>
            <a:picLocks noChangeAspect="1"/>
          </p:cNvPicPr>
          <p:nvPr/>
        </p:nvPicPr>
        <p:blipFill>
          <a:blip r:embed="rId5"/>
          <a:stretch>
            <a:fillRect/>
          </a:stretch>
        </p:blipFill>
        <p:spPr>
          <a:xfrm>
            <a:off x="8704378" y="4495077"/>
            <a:ext cx="2619375" cy="1743075"/>
          </a:xfrm>
          <a:prstGeom prst="rect">
            <a:avLst/>
          </a:prstGeom>
        </p:spPr>
      </p:pic>
      <p:pic>
        <p:nvPicPr>
          <p:cNvPr id="17" name="Picture 16"/>
          <p:cNvPicPr>
            <a:picLocks noChangeAspect="1"/>
          </p:cNvPicPr>
          <p:nvPr/>
        </p:nvPicPr>
        <p:blipFill>
          <a:blip r:embed="rId6"/>
          <a:stretch>
            <a:fillRect/>
          </a:stretch>
        </p:blipFill>
        <p:spPr>
          <a:xfrm>
            <a:off x="2292998" y="1633883"/>
            <a:ext cx="2857500" cy="1600200"/>
          </a:xfrm>
          <a:prstGeom prst="rect">
            <a:avLst/>
          </a:prstGeom>
        </p:spPr>
      </p:pic>
      <p:pic>
        <p:nvPicPr>
          <p:cNvPr id="18" name="Picture 17"/>
          <p:cNvPicPr>
            <a:picLocks noChangeAspect="1"/>
          </p:cNvPicPr>
          <p:nvPr/>
        </p:nvPicPr>
        <p:blipFill>
          <a:blip r:embed="rId7"/>
          <a:stretch>
            <a:fillRect/>
          </a:stretch>
        </p:blipFill>
        <p:spPr>
          <a:xfrm>
            <a:off x="2183295" y="3343832"/>
            <a:ext cx="2781300" cy="1647825"/>
          </a:xfrm>
          <a:prstGeom prst="rect">
            <a:avLst/>
          </a:prstGeom>
        </p:spPr>
      </p:pic>
    </p:spTree>
    <p:extLst>
      <p:ext uri="{BB962C8B-B14F-4D97-AF65-F5344CB8AC3E}">
        <p14:creationId xmlns:p14="http://schemas.microsoft.com/office/powerpoint/2010/main" val="387567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8663" y="714375"/>
            <a:ext cx="10758487" cy="5786199"/>
          </a:xfrm>
          <a:prstGeom prst="rect">
            <a:avLst/>
          </a:prstGeom>
          <a:noFill/>
        </p:spPr>
        <p:txBody>
          <a:bodyPr wrap="square" rtlCol="0">
            <a:spAutoFit/>
          </a:bodyPr>
          <a:lstStyle/>
          <a:p>
            <a:pPr algn="ctr"/>
            <a:r>
              <a:rPr lang="en-GB" sz="3600" b="1" dirty="0">
                <a:latin typeface="Comic Sans MS" panose="030F0702030302020204" pitchFamily="66" charset="0"/>
              </a:rPr>
              <a:t>Why is Relationships and </a:t>
            </a:r>
          </a:p>
          <a:p>
            <a:pPr algn="ctr"/>
            <a:r>
              <a:rPr lang="en-GB" sz="3600" b="1" dirty="0">
                <a:latin typeface="Comic Sans MS" panose="030F0702030302020204" pitchFamily="66" charset="0"/>
              </a:rPr>
              <a:t>Sex Education important? </a:t>
            </a:r>
          </a:p>
          <a:p>
            <a:endParaRPr lang="en-GB" dirty="0">
              <a:latin typeface="Comic Sans MS" panose="030F0702030302020204" pitchFamily="66" charset="0"/>
            </a:endParaRPr>
          </a:p>
          <a:p>
            <a:pPr marL="1200150" lvl="2" indent="-285750">
              <a:buFont typeface="Arial" panose="020B0604020202020204" pitchFamily="34" charset="0"/>
              <a:buChar char="•"/>
            </a:pPr>
            <a:r>
              <a:rPr lang="en-GB" sz="2800" dirty="0">
                <a:latin typeface="Comic Sans MS" panose="030F0702030302020204" pitchFamily="66" charset="0"/>
              </a:rPr>
              <a:t>Entitlement</a:t>
            </a:r>
          </a:p>
          <a:p>
            <a:pPr marL="1200150" lvl="2" indent="-285750">
              <a:buFont typeface="Arial" panose="020B0604020202020204" pitchFamily="34" charset="0"/>
              <a:buChar char="•"/>
            </a:pPr>
            <a:r>
              <a:rPr lang="en-GB" sz="2800" dirty="0">
                <a:latin typeface="Comic Sans MS" panose="030F0702030302020204" pitchFamily="66" charset="0"/>
              </a:rPr>
              <a:t>Puberty is starting earlier- for some children by age 9</a:t>
            </a:r>
          </a:p>
          <a:p>
            <a:pPr marL="1200150" lvl="2" indent="-285750">
              <a:buFont typeface="Arial" panose="020B0604020202020204" pitchFamily="34" charset="0"/>
              <a:buChar char="•"/>
            </a:pPr>
            <a:r>
              <a:rPr lang="en-GB" sz="2800" dirty="0">
                <a:latin typeface="Comic Sans MS" panose="030F0702030302020204" pitchFamily="66" charset="0"/>
              </a:rPr>
              <a:t>Unwanted conceptions</a:t>
            </a:r>
          </a:p>
          <a:p>
            <a:pPr marL="1200150" lvl="2" indent="-285750">
              <a:buFont typeface="Arial" panose="020B0604020202020204" pitchFamily="34" charset="0"/>
              <a:buChar char="•"/>
            </a:pPr>
            <a:r>
              <a:rPr lang="en-GB" sz="2800" dirty="0">
                <a:latin typeface="Comic Sans MS" panose="030F0702030302020204" pitchFamily="66" charset="0"/>
              </a:rPr>
              <a:t>Sexually transmitted infections</a:t>
            </a:r>
          </a:p>
          <a:p>
            <a:pPr marL="1200150" lvl="2" indent="-285750">
              <a:buFont typeface="Arial" panose="020B0604020202020204" pitchFamily="34" charset="0"/>
              <a:buChar char="•"/>
            </a:pPr>
            <a:r>
              <a:rPr lang="en-GB" sz="2800" dirty="0">
                <a:latin typeface="Comic Sans MS" panose="030F0702030302020204" pitchFamily="66" charset="0"/>
              </a:rPr>
              <a:t>Safeguarding</a:t>
            </a:r>
          </a:p>
          <a:p>
            <a:pPr marL="1828800" lvl="3" indent="-457200">
              <a:buFont typeface="Wingdings" panose="05000000000000000000" pitchFamily="2" charset="2"/>
              <a:buChar char="Ø"/>
            </a:pPr>
            <a:r>
              <a:rPr lang="en-GB" sz="2800" dirty="0">
                <a:latin typeface="Comic Sans MS" panose="030F0702030302020204" pitchFamily="66" charset="0"/>
              </a:rPr>
              <a:t>Grooming</a:t>
            </a:r>
          </a:p>
          <a:p>
            <a:pPr marL="1828800" lvl="3" indent="-457200">
              <a:buFont typeface="Wingdings" panose="05000000000000000000" pitchFamily="2" charset="2"/>
              <a:buChar char="Ø"/>
            </a:pPr>
            <a:r>
              <a:rPr lang="en-GB" sz="2800" dirty="0">
                <a:latin typeface="Comic Sans MS" panose="030F0702030302020204" pitchFamily="66" charset="0"/>
              </a:rPr>
              <a:t>Child Sexual Exploitation</a:t>
            </a:r>
          </a:p>
          <a:p>
            <a:pPr marL="1828800" lvl="3" indent="-457200">
              <a:buFont typeface="Wingdings" panose="05000000000000000000" pitchFamily="2" charset="2"/>
              <a:buChar char="Ø"/>
            </a:pPr>
            <a:r>
              <a:rPr lang="en-GB" sz="2800" dirty="0">
                <a:latin typeface="Comic Sans MS" panose="030F0702030302020204" pitchFamily="66" charset="0"/>
              </a:rPr>
              <a:t>Abuse</a:t>
            </a:r>
          </a:p>
          <a:p>
            <a:pPr marL="1828800" lvl="3" indent="-457200">
              <a:buFont typeface="Wingdings" panose="05000000000000000000" pitchFamily="2" charset="2"/>
              <a:buChar char="Ø"/>
            </a:pPr>
            <a:r>
              <a:rPr lang="en-GB" sz="2800" dirty="0">
                <a:latin typeface="Comic Sans MS" panose="030F0702030302020204" pitchFamily="66" charset="0"/>
              </a:rPr>
              <a:t>Sexting</a:t>
            </a:r>
          </a:p>
          <a:p>
            <a:pPr marL="1828800" lvl="3" indent="-457200">
              <a:buFont typeface="Wingdings" panose="05000000000000000000" pitchFamily="2" charset="2"/>
              <a:buChar char="Ø"/>
            </a:pPr>
            <a:r>
              <a:rPr lang="en-GB" sz="2800" dirty="0">
                <a:latin typeface="Comic Sans MS" panose="030F0702030302020204" pitchFamily="66" charset="0"/>
              </a:rPr>
              <a:t>Online pornography</a:t>
            </a:r>
          </a:p>
        </p:txBody>
      </p:sp>
    </p:spTree>
    <p:extLst>
      <p:ext uri="{BB962C8B-B14F-4D97-AF65-F5344CB8AC3E}">
        <p14:creationId xmlns:p14="http://schemas.microsoft.com/office/powerpoint/2010/main" val="129319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1" y="457200"/>
            <a:ext cx="11815762" cy="6186309"/>
          </a:xfrm>
          <a:prstGeom prst="rect">
            <a:avLst/>
          </a:prstGeom>
          <a:noFill/>
        </p:spPr>
        <p:txBody>
          <a:bodyPr wrap="square" rtlCol="0">
            <a:spAutoFit/>
          </a:bodyPr>
          <a:lstStyle/>
          <a:p>
            <a:pPr algn="ctr"/>
            <a:r>
              <a:rPr lang="en-GB" sz="3600" b="1" dirty="0">
                <a:latin typeface="Comic Sans MS" panose="030F0702030302020204" pitchFamily="66" charset="0"/>
              </a:rPr>
              <a:t>What is effective </a:t>
            </a:r>
          </a:p>
          <a:p>
            <a:pPr algn="ctr"/>
            <a:r>
              <a:rPr lang="en-GB" sz="3600" b="1" dirty="0">
                <a:latin typeface="Comic Sans MS" panose="030F0702030302020204" pitchFamily="66" charset="0"/>
              </a:rPr>
              <a:t>Relationships </a:t>
            </a:r>
            <a:r>
              <a:rPr lang="en-GB" sz="3600" b="1" dirty="0" smtClean="0">
                <a:latin typeface="Comic Sans MS" panose="030F0702030302020204" pitchFamily="66" charset="0"/>
              </a:rPr>
              <a:t>&amp; Sex </a:t>
            </a:r>
            <a:r>
              <a:rPr lang="en-GB" sz="3600" b="1" dirty="0">
                <a:latin typeface="Comic Sans MS" panose="030F0702030302020204" pitchFamily="66" charset="0"/>
              </a:rPr>
              <a:t>Education (SRE)?</a:t>
            </a:r>
          </a:p>
          <a:p>
            <a:endParaRPr lang="en-GB" dirty="0">
              <a:latin typeface="Comic Sans MS" panose="030F0702030302020204" pitchFamily="66" charset="0"/>
            </a:endParaRPr>
          </a:p>
          <a:p>
            <a:pPr marL="1200150" lvl="2" indent="-285750">
              <a:buFont typeface="Arial" panose="020B0604020202020204" pitchFamily="34" charset="0"/>
              <a:buChar char="•"/>
            </a:pPr>
            <a:r>
              <a:rPr lang="en-GB" sz="3200" dirty="0">
                <a:latin typeface="Comic Sans MS" panose="030F0702030302020204" pitchFamily="66" charset="0"/>
              </a:rPr>
              <a:t>Age appropriate</a:t>
            </a:r>
          </a:p>
          <a:p>
            <a:pPr marL="1200150" lvl="2" indent="-285750">
              <a:buFont typeface="Arial" panose="020B0604020202020204" pitchFamily="34" charset="0"/>
              <a:buChar char="•"/>
            </a:pPr>
            <a:r>
              <a:rPr lang="en-GB" sz="3200" dirty="0">
                <a:latin typeface="Comic Sans MS" panose="030F0702030302020204" pitchFamily="66" charset="0"/>
              </a:rPr>
              <a:t>Based on needs of pupil (see later slides)</a:t>
            </a:r>
          </a:p>
          <a:p>
            <a:pPr marL="1200150" lvl="2" indent="-285750">
              <a:buFont typeface="Arial" panose="020B0604020202020204" pitchFamily="34" charset="0"/>
              <a:buChar char="•"/>
            </a:pPr>
            <a:r>
              <a:rPr lang="en-GB" sz="3200" dirty="0">
                <a:latin typeface="Comic Sans MS" panose="030F0702030302020204" pitchFamily="66" charset="0"/>
              </a:rPr>
              <a:t>Progressive</a:t>
            </a:r>
          </a:p>
          <a:p>
            <a:pPr marL="1200150" lvl="2" indent="-285750">
              <a:buFont typeface="Arial" panose="020B0604020202020204" pitchFamily="34" charset="0"/>
              <a:buChar char="•"/>
            </a:pPr>
            <a:r>
              <a:rPr lang="en-GB" sz="3200" dirty="0">
                <a:latin typeface="Comic Sans MS" panose="030F0702030302020204" pitchFamily="66" charset="0"/>
              </a:rPr>
              <a:t>Inclusive</a:t>
            </a:r>
          </a:p>
          <a:p>
            <a:pPr marL="1200150" lvl="2" indent="-285750">
              <a:buFont typeface="Arial" panose="020B0604020202020204" pitchFamily="34" charset="0"/>
              <a:buChar char="•"/>
            </a:pPr>
            <a:r>
              <a:rPr lang="en-GB" sz="3200" dirty="0">
                <a:latin typeface="Comic Sans MS" panose="030F0702030302020204" pitchFamily="66" charset="0"/>
              </a:rPr>
              <a:t>Delivered by trained staff in a safe environment</a:t>
            </a:r>
          </a:p>
          <a:p>
            <a:pPr marL="1200150" lvl="2" indent="-285750">
              <a:buFont typeface="Arial" panose="020B0604020202020204" pitchFamily="34" charset="0"/>
              <a:buChar char="•"/>
            </a:pPr>
            <a:r>
              <a:rPr lang="en-GB" sz="3200" dirty="0">
                <a:latin typeface="Comic Sans MS" panose="030F0702030302020204" pitchFamily="66" charset="0"/>
              </a:rPr>
              <a:t>Prepares children adequately for puberty in a timely way</a:t>
            </a:r>
          </a:p>
          <a:p>
            <a:pPr marL="1200150" lvl="2" indent="-285750">
              <a:buFont typeface="Arial" panose="020B0604020202020204" pitchFamily="34" charset="0"/>
              <a:buChar char="•"/>
            </a:pPr>
            <a:r>
              <a:rPr lang="en-GB" sz="3200" dirty="0">
                <a:latin typeface="Comic Sans MS" panose="030F0702030302020204" pitchFamily="66" charset="0"/>
              </a:rPr>
              <a:t>Prepares children for adult life</a:t>
            </a:r>
          </a:p>
          <a:p>
            <a:pPr marL="1200150" lvl="2" indent="-285750">
              <a:buFont typeface="Arial" panose="020B0604020202020204" pitchFamily="34" charset="0"/>
              <a:buChar char="•"/>
            </a:pPr>
            <a:r>
              <a:rPr lang="en-GB" sz="3200" dirty="0">
                <a:latin typeface="Comic Sans MS" panose="030F0702030302020204" pitchFamily="66" charset="0"/>
              </a:rPr>
              <a:t>Promotes positive relationships</a:t>
            </a: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4087024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625" y="557213"/>
            <a:ext cx="11229975" cy="4862870"/>
          </a:xfrm>
          <a:prstGeom prst="rect">
            <a:avLst/>
          </a:prstGeom>
          <a:noFill/>
        </p:spPr>
        <p:txBody>
          <a:bodyPr wrap="square" rtlCol="0">
            <a:spAutoFit/>
          </a:bodyPr>
          <a:lstStyle/>
          <a:p>
            <a:pPr algn="ctr"/>
            <a:r>
              <a:rPr lang="en-GB" sz="4000" b="1" dirty="0">
                <a:latin typeface="Comic Sans MS" panose="030F0702030302020204" pitchFamily="66" charset="0"/>
              </a:rPr>
              <a:t>Does it work? What’s the evidence? </a:t>
            </a:r>
          </a:p>
          <a:p>
            <a:endParaRPr lang="en-GB" dirty="0">
              <a:latin typeface="Comic Sans MS" panose="030F0702030302020204" pitchFamily="66" charset="0"/>
            </a:endParaRPr>
          </a:p>
          <a:p>
            <a:pPr lvl="1"/>
            <a:r>
              <a:rPr lang="en-GB" sz="3600" dirty="0">
                <a:latin typeface="Comic Sans MS" panose="030F0702030302020204" pitchFamily="66" charset="0"/>
              </a:rPr>
              <a:t>Those receiving good quality RSE are more likely to: </a:t>
            </a:r>
          </a:p>
          <a:p>
            <a:pPr marL="1200150" lvl="2" indent="-285750">
              <a:buFont typeface="Arial" panose="020B0604020202020204" pitchFamily="34" charset="0"/>
              <a:buChar char="•"/>
            </a:pPr>
            <a:r>
              <a:rPr lang="en-GB" sz="3600" dirty="0">
                <a:latin typeface="Comic Sans MS" panose="030F0702030302020204" pitchFamily="66" charset="0"/>
              </a:rPr>
              <a:t>Delay their first sexual experience</a:t>
            </a:r>
          </a:p>
          <a:p>
            <a:pPr marL="1200150" lvl="2" indent="-285750">
              <a:buFont typeface="Arial" panose="020B0604020202020204" pitchFamily="34" charset="0"/>
              <a:buChar char="•"/>
            </a:pPr>
            <a:r>
              <a:rPr lang="en-GB" sz="3600" dirty="0">
                <a:latin typeface="Comic Sans MS" panose="030F0702030302020204" pitchFamily="66" charset="0"/>
              </a:rPr>
              <a:t>Use condoms for contraception</a:t>
            </a:r>
          </a:p>
          <a:p>
            <a:pPr marL="1200150" lvl="2" indent="-285750">
              <a:buFont typeface="Arial" panose="020B0604020202020204" pitchFamily="34" charset="0"/>
              <a:buChar char="•"/>
            </a:pPr>
            <a:r>
              <a:rPr lang="en-GB" sz="3600" dirty="0">
                <a:latin typeface="Comic Sans MS" panose="030F0702030302020204" pitchFamily="66" charset="0"/>
              </a:rPr>
              <a:t>Have fewer sexual partners</a:t>
            </a:r>
          </a:p>
          <a:p>
            <a:pPr lvl="2"/>
            <a:r>
              <a:rPr lang="en-GB" sz="3600" dirty="0">
                <a:latin typeface="Comic Sans MS" panose="030F0702030302020204" pitchFamily="66" charset="0"/>
              </a:rPr>
              <a:t>																Kirby 2007</a:t>
            </a:r>
          </a:p>
        </p:txBody>
      </p:sp>
    </p:spTree>
    <p:extLst>
      <p:ext uri="{BB962C8B-B14F-4D97-AF65-F5344CB8AC3E}">
        <p14:creationId xmlns:p14="http://schemas.microsoft.com/office/powerpoint/2010/main" val="179355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1500" y="528638"/>
            <a:ext cx="10887075" cy="3447098"/>
          </a:xfrm>
          <a:prstGeom prst="rect">
            <a:avLst/>
          </a:prstGeom>
          <a:noFill/>
        </p:spPr>
        <p:txBody>
          <a:bodyPr wrap="square" rtlCol="0">
            <a:spAutoFit/>
          </a:bodyPr>
          <a:lstStyle/>
          <a:p>
            <a:pPr algn="ctr"/>
            <a:r>
              <a:rPr lang="en-GB" sz="4000" b="1" dirty="0">
                <a:latin typeface="Comic Sans MS" panose="030F0702030302020204" pitchFamily="66" charset="0"/>
              </a:rPr>
              <a:t>Ofsted review of existing RSE nationally</a:t>
            </a:r>
          </a:p>
          <a:p>
            <a:endParaRPr lang="en-GB" dirty="0">
              <a:latin typeface="Comic Sans MS" panose="030F0702030302020204" pitchFamily="66" charset="0"/>
            </a:endParaRPr>
          </a:p>
          <a:p>
            <a:pPr marL="742950" lvl="1" indent="-285750">
              <a:buFont typeface="Arial" panose="020B0604020202020204" pitchFamily="34" charset="0"/>
              <a:buChar char="•"/>
            </a:pPr>
            <a:r>
              <a:rPr lang="en-GB" sz="3200" dirty="0">
                <a:latin typeface="Comic Sans MS" panose="030F0702030302020204" pitchFamily="66" charset="0"/>
              </a:rPr>
              <a:t>Requires improvement - in over a third of schools RSE  was not systematic enough</a:t>
            </a:r>
          </a:p>
          <a:p>
            <a:pPr marL="742950" lvl="1" indent="-285750">
              <a:buFont typeface="Arial" panose="020B0604020202020204" pitchFamily="34" charset="0"/>
              <a:buChar char="•"/>
            </a:pPr>
            <a:r>
              <a:rPr lang="en-GB" sz="3200" dirty="0">
                <a:latin typeface="Comic Sans MS" panose="030F0702030302020204" pitchFamily="66" charset="0"/>
              </a:rPr>
              <a:t>Children were not adequately prepared for puberty</a:t>
            </a:r>
          </a:p>
          <a:p>
            <a:pPr marL="742950" lvl="1" indent="-285750">
              <a:buFont typeface="Arial" panose="020B0604020202020204" pitchFamily="34" charset="0"/>
              <a:buChar char="•"/>
            </a:pPr>
            <a:r>
              <a:rPr lang="en-GB" sz="3200" dirty="0">
                <a:latin typeface="Comic Sans MS" panose="030F0702030302020204" pitchFamily="66" charset="0"/>
              </a:rPr>
              <a:t>In Primary Schools, too much emphasis was placed on friendships and relationships</a:t>
            </a:r>
          </a:p>
        </p:txBody>
      </p:sp>
    </p:spTree>
    <p:extLst>
      <p:ext uri="{BB962C8B-B14F-4D97-AF65-F5344CB8AC3E}">
        <p14:creationId xmlns:p14="http://schemas.microsoft.com/office/powerpoint/2010/main" val="3569282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0050" y="671513"/>
            <a:ext cx="11258550" cy="3662541"/>
          </a:xfrm>
          <a:prstGeom prst="rect">
            <a:avLst/>
          </a:prstGeom>
          <a:noFill/>
        </p:spPr>
        <p:txBody>
          <a:bodyPr wrap="square" rtlCol="0">
            <a:spAutoFit/>
          </a:bodyPr>
          <a:lstStyle/>
          <a:p>
            <a:pPr algn="ctr"/>
            <a:r>
              <a:rPr lang="en-GB" sz="3600" b="1" dirty="0">
                <a:latin typeface="Comic Sans MS" panose="030F0702030302020204" pitchFamily="66" charset="0"/>
              </a:rPr>
              <a:t>Your rights as a parent: </a:t>
            </a:r>
          </a:p>
          <a:p>
            <a:endParaRPr lang="en-GB" sz="3600" dirty="0">
              <a:latin typeface="Comic Sans MS" panose="030F0702030302020204" pitchFamily="66" charset="0"/>
            </a:endParaRPr>
          </a:p>
          <a:p>
            <a:pPr marL="742950" lvl="1" indent="-285750">
              <a:buFont typeface="Arial" panose="020B0604020202020204" pitchFamily="34" charset="0"/>
              <a:buChar char="•"/>
            </a:pPr>
            <a:r>
              <a:rPr lang="en-GB" sz="3200" dirty="0">
                <a:latin typeface="Comic Sans MS" panose="030F0702030302020204" pitchFamily="66" charset="0"/>
              </a:rPr>
              <a:t>To be informed of the RSE curriculum and policy</a:t>
            </a:r>
          </a:p>
          <a:p>
            <a:pPr marL="742950" lvl="1" indent="-285750">
              <a:buFont typeface="Arial" panose="020B0604020202020204" pitchFamily="34" charset="0"/>
              <a:buChar char="•"/>
            </a:pPr>
            <a:r>
              <a:rPr lang="en-GB" sz="3200" dirty="0">
                <a:latin typeface="Comic Sans MS" panose="030F0702030302020204" pitchFamily="66" charset="0"/>
              </a:rPr>
              <a:t>To be consulted about changes to these</a:t>
            </a:r>
          </a:p>
          <a:p>
            <a:pPr marL="742950" lvl="1" indent="-285750">
              <a:buFont typeface="Arial" panose="020B0604020202020204" pitchFamily="34" charset="0"/>
              <a:buChar char="•"/>
            </a:pPr>
            <a:r>
              <a:rPr lang="en-GB" sz="3200" dirty="0">
                <a:latin typeface="Comic Sans MS" panose="030F0702030302020204" pitchFamily="66" charset="0"/>
              </a:rPr>
              <a:t>To withdraw your child from Sex </a:t>
            </a:r>
            <a:r>
              <a:rPr lang="en-GB" sz="3200" dirty="0" smtClean="0">
                <a:latin typeface="Comic Sans MS" panose="030F0702030302020204" pitchFamily="66" charset="0"/>
              </a:rPr>
              <a:t>Education </a:t>
            </a:r>
            <a:r>
              <a:rPr lang="en-GB" sz="3200" dirty="0">
                <a:latin typeface="Comic Sans MS" panose="030F0702030302020204" pitchFamily="66" charset="0"/>
              </a:rPr>
              <a:t>lessons (that are outside of/ additional to the Science National Curriculum).</a:t>
            </a:r>
          </a:p>
        </p:txBody>
      </p:sp>
    </p:spTree>
    <p:extLst>
      <p:ext uri="{BB962C8B-B14F-4D97-AF65-F5344CB8AC3E}">
        <p14:creationId xmlns:p14="http://schemas.microsoft.com/office/powerpoint/2010/main" val="1684343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706</TotalTime>
  <Words>1103</Words>
  <Application>Microsoft Office PowerPoint</Application>
  <PresentationFormat>Widescreen</PresentationFormat>
  <Paragraphs>161</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Comic Sans MS</vt:lpstr>
      <vt:lpstr>Wingdings</vt:lpstr>
      <vt:lpstr>Office Theme</vt:lpstr>
      <vt:lpstr>Ash, Cartwright and Kelsey CE Primary School Relationships and Sex Education</vt:lpstr>
      <vt:lpstr>PowerPoint Presentation</vt:lpstr>
      <vt:lpstr>Science Curriculum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Drift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veronica.stoodley</dc:creator>
  <cp:lastModifiedBy>Fiona Crascall</cp:lastModifiedBy>
  <cp:revision>36</cp:revision>
  <dcterms:created xsi:type="dcterms:W3CDTF">2020-05-05T09:28:48Z</dcterms:created>
  <dcterms:modified xsi:type="dcterms:W3CDTF">2020-10-16T10:20:34Z</dcterms:modified>
</cp:coreProperties>
</file>